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48"/>
  </p:notesMasterIdLst>
  <p:handoutMasterIdLst>
    <p:handoutMasterId r:id="rId49"/>
  </p:handoutMasterIdLst>
  <p:sldIdLst>
    <p:sldId id="256" r:id="rId2"/>
    <p:sldId id="441" r:id="rId3"/>
    <p:sldId id="468" r:id="rId4"/>
    <p:sldId id="469" r:id="rId5"/>
    <p:sldId id="470" r:id="rId6"/>
    <p:sldId id="471" r:id="rId7"/>
    <p:sldId id="472" r:id="rId8"/>
    <p:sldId id="462" r:id="rId9"/>
    <p:sldId id="496" r:id="rId10"/>
    <p:sldId id="497" r:id="rId11"/>
    <p:sldId id="511" r:id="rId12"/>
    <p:sldId id="306" r:id="rId13"/>
    <p:sldId id="512" r:id="rId14"/>
    <p:sldId id="502" r:id="rId15"/>
    <p:sldId id="505" r:id="rId16"/>
    <p:sldId id="495" r:id="rId17"/>
    <p:sldId id="494" r:id="rId18"/>
    <p:sldId id="304" r:id="rId19"/>
    <p:sldId id="458" r:id="rId20"/>
    <p:sldId id="475" r:id="rId21"/>
    <p:sldId id="484" r:id="rId22"/>
    <p:sldId id="518" r:id="rId23"/>
    <p:sldId id="519" r:id="rId24"/>
    <p:sldId id="514" r:id="rId25"/>
    <p:sldId id="517" r:id="rId26"/>
    <p:sldId id="501" r:id="rId27"/>
    <p:sldId id="507" r:id="rId28"/>
    <p:sldId id="464" r:id="rId29"/>
    <p:sldId id="449" r:id="rId30"/>
    <p:sldId id="448" r:id="rId31"/>
    <p:sldId id="451" r:id="rId32"/>
    <p:sldId id="490" r:id="rId33"/>
    <p:sldId id="510" r:id="rId34"/>
    <p:sldId id="492" r:id="rId35"/>
    <p:sldId id="491" r:id="rId36"/>
    <p:sldId id="446" r:id="rId37"/>
    <p:sldId id="285" r:id="rId38"/>
    <p:sldId id="504" r:id="rId39"/>
    <p:sldId id="503" r:id="rId40"/>
    <p:sldId id="325" r:id="rId41"/>
    <p:sldId id="326" r:id="rId42"/>
    <p:sldId id="327" r:id="rId43"/>
    <p:sldId id="328" r:id="rId44"/>
    <p:sldId id="329" r:id="rId45"/>
    <p:sldId id="330" r:id="rId46"/>
    <p:sldId id="476" r:id="rId47"/>
  </p:sldIdLst>
  <p:sldSz cx="9144000" cy="6858000" type="screen4x3"/>
  <p:notesSz cx="6858000" cy="9144000"/>
  <p:embeddedFontLst>
    <p:embeddedFont>
      <p:font typeface="Quicksand" panose="02070303000000060000" pitchFamily="18" charset="77"/>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100"/>
    <a:srgbClr val="A304B1"/>
    <a:srgbClr val="39C0BA"/>
    <a:srgbClr val="2E3036"/>
    <a:srgbClr val="FF7E79"/>
    <a:srgbClr val="00FFE5"/>
    <a:srgbClr val="FF94FF"/>
    <a:srgbClr val="FFF99D"/>
    <a:srgbClr val="4279B3"/>
    <a:srgbClr val="686A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82CC39-AE5F-4322-B336-278ED79C4EB6}">
  <a:tblStyle styleId="{4F82CC39-AE5F-4322-B336-278ED79C4EB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p:restoredTop sz="77761"/>
  </p:normalViewPr>
  <p:slideViewPr>
    <p:cSldViewPr snapToGrid="0" snapToObjects="1">
      <p:cViewPr varScale="1">
        <p:scale>
          <a:sx n="89" d="100"/>
          <a:sy n="89" d="100"/>
        </p:scale>
        <p:origin x="1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5676C3-6043-5940-A343-DD1B707F85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4456D4-7E61-1F49-BB3D-98701024AC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FB24DB-4779-1F47-8DC2-B69C6C975568}" type="datetimeFigureOut">
              <a:rPr lang="en-US" smtClean="0"/>
              <a:t>6/12/19</a:t>
            </a:fld>
            <a:endParaRPr lang="en-US"/>
          </a:p>
        </p:txBody>
      </p:sp>
      <p:sp>
        <p:nvSpPr>
          <p:cNvPr id="4" name="Footer Placeholder 3">
            <a:extLst>
              <a:ext uri="{FF2B5EF4-FFF2-40B4-BE49-F238E27FC236}">
                <a16:creationId xmlns:a16="http://schemas.microsoft.com/office/drawing/2014/main" id="{C3DDE1D8-F0A6-BF4C-A704-4E8B415342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7AF29D-4279-7C4E-AD10-71EAA9BC56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86AEDD-0D7D-BC43-BC1C-5F15E0356D20}" type="slidenum">
              <a:rPr lang="en-US" smtClean="0"/>
              <a:t>‹#›</a:t>
            </a:fld>
            <a:endParaRPr lang="en-US"/>
          </a:p>
        </p:txBody>
      </p:sp>
    </p:spTree>
    <p:extLst>
      <p:ext uri="{BB962C8B-B14F-4D97-AF65-F5344CB8AC3E}">
        <p14:creationId xmlns:p14="http://schemas.microsoft.com/office/powerpoint/2010/main" val="19248283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5150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Cut and paste motif, automatic approach to painting, </a:t>
            </a:r>
            <a:r>
              <a:rPr lang="en-CA" sz="1100" b="0" i="0" u="none" strike="noStrike" cap="none" dirty="0">
                <a:solidFill>
                  <a:srgbClr val="000000"/>
                </a:solidFill>
                <a:effectLst/>
                <a:latin typeface="Arial"/>
                <a:ea typeface="Arial"/>
                <a:cs typeface="Arial"/>
                <a:sym typeface="Arial"/>
              </a:rPr>
              <a:t>assemblages made of photographs, illustrations, colored paper, and paint.</a:t>
            </a:r>
          </a:p>
          <a:p>
            <a:pPr marL="0" lvl="0" indent="0" algn="l" rtl="0">
              <a:spcBef>
                <a:spcPts val="0"/>
              </a:spcBef>
              <a:spcAft>
                <a:spcPts val="0"/>
              </a:spcAft>
              <a:buNone/>
            </a:pPr>
            <a:r>
              <a:rPr lang="en-CA" sz="1100" b="0" i="0" u="none" strike="noStrike" cap="none" dirty="0">
                <a:solidFill>
                  <a:srgbClr val="000000"/>
                </a:solidFill>
                <a:effectLst/>
                <a:latin typeface="Arial"/>
                <a:cs typeface="Arial"/>
                <a:sym typeface="Arial"/>
              </a:rPr>
              <a:t>Relationship to cubism. </a:t>
            </a:r>
            <a:endParaRPr dirty="0"/>
          </a:p>
        </p:txBody>
      </p:sp>
    </p:spTree>
    <p:extLst>
      <p:ext uri="{BB962C8B-B14F-4D97-AF65-F5344CB8AC3E}">
        <p14:creationId xmlns:p14="http://schemas.microsoft.com/office/powerpoint/2010/main" val="187409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100" dirty="0" err="1">
                <a:solidFill>
                  <a:srgbClr val="002060"/>
                </a:solidFill>
                <a:latin typeface="Quicksand" panose="02070303000000060000" pitchFamily="18" charset="77"/>
                <a:cs typeface="Andale Mono"/>
              </a:rPr>
              <a:t>Shklovsky</a:t>
            </a:r>
            <a:r>
              <a:rPr lang="en-US" sz="1100" dirty="0">
                <a:solidFill>
                  <a:srgbClr val="002060"/>
                </a:solidFill>
                <a:latin typeface="Quicksand" panose="02070303000000060000" pitchFamily="18" charset="77"/>
                <a:cs typeface="Andale Mono"/>
              </a:rPr>
              <a:t> was a Russian Formalist who was talking about language here – this idea of using various devices such as </a:t>
            </a:r>
            <a:r>
              <a:rPr lang="en-CA" sz="1100" b="0" i="0" u="none" strike="noStrike" cap="none" dirty="0">
                <a:solidFill>
                  <a:srgbClr val="000000"/>
                </a:solidFill>
                <a:effectLst/>
                <a:latin typeface="Arial"/>
                <a:ea typeface="Arial"/>
                <a:cs typeface="Arial"/>
                <a:sym typeface="Arial"/>
              </a:rPr>
              <a:t>sound, imagery, rhythm, syntax, metre, rhyme, narrative</a:t>
            </a:r>
          </a:p>
          <a:p>
            <a:r>
              <a:rPr lang="en-CA" sz="1100" b="0" i="0" u="none" strike="noStrike" cap="none" dirty="0">
                <a:solidFill>
                  <a:srgbClr val="000000"/>
                </a:solidFill>
                <a:effectLst/>
                <a:latin typeface="Arial"/>
                <a:ea typeface="Arial"/>
                <a:cs typeface="Arial"/>
                <a:sym typeface="Arial"/>
              </a:rPr>
              <a:t>techniques…in order to ‘‘defamiliarize”. What was specific to literary language, what distinguished it from other forms of discourse, was that it ‘deformed’ ordinary language in various ways (Terry Eagleton p. 3).</a:t>
            </a:r>
          </a:p>
          <a:p>
            <a:endParaRPr lang="en-CA"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CA" sz="1100" b="0" i="0" u="none" strike="noStrike" cap="none" dirty="0">
                <a:solidFill>
                  <a:srgbClr val="000000"/>
                </a:solidFill>
                <a:effectLst/>
                <a:latin typeface="Arial"/>
                <a:ea typeface="Arial"/>
                <a:cs typeface="Arial"/>
                <a:sym typeface="Arial"/>
              </a:rPr>
              <a:t>The Russian Formalist Viktor </a:t>
            </a:r>
            <a:r>
              <a:rPr lang="en-CA" sz="1100" b="0" i="0" u="none" strike="noStrike" cap="none" dirty="0" err="1">
                <a:solidFill>
                  <a:srgbClr val="000000"/>
                </a:solidFill>
                <a:effectLst/>
                <a:latin typeface="Arial"/>
                <a:ea typeface="Arial"/>
                <a:cs typeface="Arial"/>
                <a:sym typeface="Arial"/>
              </a:rPr>
              <a:t>Shklovsky</a:t>
            </a:r>
            <a:r>
              <a:rPr lang="en-CA" sz="1100" b="0" i="0" u="none" strike="noStrike" cap="none" dirty="0">
                <a:solidFill>
                  <a:srgbClr val="000000"/>
                </a:solidFill>
                <a:effectLst/>
                <a:latin typeface="Arial"/>
                <a:ea typeface="Arial"/>
                <a:cs typeface="Arial"/>
                <a:sym typeface="Arial"/>
              </a:rPr>
              <a:t> argued for art as making strange of the world. Art makes strange the normal order of things, defamiliarizes reality and nature. It is a way of preventing habitual or automatic readings. It </a:t>
            </a:r>
            <a:r>
              <a:rPr lang="en-US" sz="1100" b="0" i="0" u="none" strike="noStrike" cap="none" dirty="0">
                <a:solidFill>
                  <a:srgbClr val="000000"/>
                </a:solidFill>
                <a:effectLst/>
                <a:latin typeface="Arial"/>
                <a:ea typeface="Arial"/>
                <a:cs typeface="Arial"/>
                <a:sym typeface="Arial"/>
              </a:rPr>
              <a:t>jumpstarts the imagination. </a:t>
            </a:r>
            <a:endParaRPr lang="en-US" dirty="0"/>
          </a:p>
          <a:p>
            <a:pPr marL="0" lvl="0" indent="0" algn="l" rtl="0">
              <a:spcBef>
                <a:spcPts val="0"/>
              </a:spcBef>
              <a:spcAft>
                <a:spcPts val="0"/>
              </a:spcAft>
              <a:buNone/>
            </a:pPr>
            <a:endParaRPr lang="en-US" dirty="0"/>
          </a:p>
          <a:p>
            <a:endParaRPr lang="en-CA" sz="1100" b="0" i="0" u="none" strike="noStrike" cap="none" dirty="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9573E6A0-CB04-BA4C-BCE6-1E5D438B19F3}" type="slidenum">
              <a:rPr lang="en-US" smtClean="0"/>
              <a:pPr/>
              <a:t>12</a:t>
            </a:fld>
            <a:endParaRPr lang="en-US"/>
          </a:p>
        </p:txBody>
      </p:sp>
    </p:spTree>
    <p:extLst>
      <p:ext uri="{BB962C8B-B14F-4D97-AF65-F5344CB8AC3E}">
        <p14:creationId xmlns:p14="http://schemas.microsoft.com/office/powerpoint/2010/main" val="1023999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Abstraction and non-representationalism was threatening to the establishment –reaction against naturalism.</a:t>
            </a:r>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Cubism defamiliarized common naturalistic painting techniques such as linear perspective and the illusion of depth and perspective on a flat surface, modelling, foreshortening, chiaroscuro.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Abstraction was sometimes were used as a way to glorify technology and machines (technological determinism). </a:t>
            </a:r>
            <a:br>
              <a:rPr lang="en-US" dirty="0"/>
            </a:br>
            <a:br>
              <a:rPr lang="en-US" dirty="0"/>
            </a:br>
            <a:r>
              <a:rPr lang="en-US" dirty="0"/>
              <a:t>The geometric aesthetic and stark formalism of some abstract art invoked the mathematical arts and engineering.</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43499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Alienation: </a:t>
            </a:r>
          </a:p>
          <a:p>
            <a:pPr marL="0" lvl="0" indent="0" algn="l" rtl="0">
              <a:spcBef>
                <a:spcPts val="0"/>
              </a:spcBef>
              <a:spcAft>
                <a:spcPts val="0"/>
              </a:spcAft>
              <a:buNone/>
            </a:pPr>
            <a:r>
              <a:rPr lang="en-US" dirty="0"/>
              <a:t>This technique reveals the apparatus behind the illusion of theatre, making transparent the inner workings of theatre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regular goal is to suspend belief in the audience – keep up the illusion of theatre as mimicking reality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Distancing tool to disengage viewer from being immersed in the world presented to us  </a:t>
            </a:r>
          </a:p>
          <a:p>
            <a:pPr marL="0" lvl="0" indent="0" algn="l" rtl="0">
              <a:spcBef>
                <a:spcPts val="0"/>
              </a:spcBef>
              <a:spcAft>
                <a:spcPts val="0"/>
              </a:spcAft>
              <a:buNone/>
            </a:pPr>
            <a:r>
              <a:rPr lang="en-US" dirty="0"/>
              <a:t>Half-curtain (leaving curtain open so that audience could see scene/furniture being re-arranged, etc.) </a:t>
            </a:r>
          </a:p>
          <a:p>
            <a:pPr marL="0" lvl="0" indent="0" algn="l" rtl="0">
              <a:spcBef>
                <a:spcPts val="0"/>
              </a:spcBef>
              <a:spcAft>
                <a:spcPts val="0"/>
              </a:spcAft>
              <a:buNone/>
            </a:pPr>
            <a:r>
              <a:rPr lang="en-US" dirty="0"/>
              <a:t>Breaking fourth wall </a:t>
            </a:r>
          </a:p>
          <a:p>
            <a:pPr marL="0" lvl="0" indent="0" algn="l" rtl="0">
              <a:spcBef>
                <a:spcPts val="0"/>
              </a:spcBef>
              <a:spcAft>
                <a:spcPts val="0"/>
              </a:spcAft>
              <a:buNone/>
            </a:pPr>
            <a:endParaRPr lang="en-US" dirty="0"/>
          </a:p>
          <a:p>
            <a:pPr marL="0" lvl="0" indent="0" algn="l" rtl="0">
              <a:spcBef>
                <a:spcPts val="0"/>
              </a:spcBef>
              <a:spcAft>
                <a:spcPts val="0"/>
              </a:spcAft>
              <a:buNone/>
            </a:pPr>
            <a:r>
              <a:rPr lang="en-CA" sz="1100" b="0" i="0" u="none" strike="noStrike" cap="none" dirty="0">
                <a:solidFill>
                  <a:srgbClr val="000000"/>
                </a:solidFill>
                <a:effectLst/>
                <a:latin typeface="Arial"/>
                <a:ea typeface="Arial"/>
                <a:cs typeface="Arial"/>
                <a:sym typeface="Arial"/>
              </a:rPr>
              <a:t>The work speaks about its own artistic conventions and assumptions. Self-reflexivity is the text making strange its own formal devices.</a:t>
            </a:r>
          </a:p>
          <a:p>
            <a:pPr marL="0" lvl="0" indent="0" algn="l" rtl="0">
              <a:spcBef>
                <a:spcPts val="0"/>
              </a:spcBef>
              <a:spcAft>
                <a:spcPts val="0"/>
              </a:spcAft>
              <a:buNone/>
            </a:pPr>
            <a:endParaRPr lang="en-CA"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CA" sz="1100" b="0" i="0" u="none" strike="noStrike" cap="none" dirty="0">
                <a:solidFill>
                  <a:srgbClr val="000000"/>
                </a:solidFill>
                <a:effectLst/>
                <a:latin typeface="Arial"/>
                <a:cs typeface="Arial"/>
                <a:sym typeface="Arial"/>
              </a:rPr>
              <a:t>This strategy presents a complication for games because the assumption is that games are immersive. </a:t>
            </a:r>
            <a:endParaRPr dirty="0"/>
          </a:p>
        </p:txBody>
      </p:sp>
    </p:spTree>
    <p:extLst>
      <p:ext uri="{BB962C8B-B14F-4D97-AF65-F5344CB8AC3E}">
        <p14:creationId xmlns:p14="http://schemas.microsoft.com/office/powerpoint/2010/main" val="1016245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CA" sz="1100" dirty="0">
                <a:solidFill>
                  <a:schemeClr val="tx1"/>
                </a:solidFill>
              </a:rPr>
              <a:t>Some of these strategies are natural to games and interactive fiction – this idea of co-authoring a narrative in IF is called distributed authorship </a:t>
            </a:r>
          </a:p>
          <a:p>
            <a:pPr marL="0" indent="0"/>
            <a:endParaRPr lang="en-CA" sz="1100" dirty="0">
              <a:solidFill>
                <a:schemeClr val="tx1"/>
              </a:solidFill>
            </a:endParaRPr>
          </a:p>
          <a:p>
            <a:pPr marL="0" indent="0"/>
            <a:r>
              <a:rPr lang="en-CA" sz="1100" dirty="0">
                <a:solidFill>
                  <a:schemeClr val="tx1"/>
                </a:solidFill>
              </a:rPr>
              <a:t>Distribution of authorship by allowing players to create lists, inventories, diagrams, maps, notes, etc. (Brian Shrank) p. 138</a:t>
            </a:r>
          </a:p>
          <a:p>
            <a:pPr marL="0" indent="0"/>
            <a:endParaRPr lang="en-CA" sz="1100" dirty="0">
              <a:solidFill>
                <a:schemeClr val="tx1"/>
              </a:solidFill>
            </a:endParaRPr>
          </a:p>
          <a:p>
            <a:pPr marL="0" indent="0"/>
            <a:r>
              <a:rPr lang="en-CA" sz="1100" dirty="0">
                <a:solidFill>
                  <a:schemeClr val="tx1"/>
                </a:solidFill>
              </a:rPr>
              <a:t>FLUXUS was a collective movement championing anti-individualism </a:t>
            </a:r>
          </a:p>
        </p:txBody>
      </p:sp>
    </p:spTree>
    <p:extLst>
      <p:ext uri="{BB962C8B-B14F-4D97-AF65-F5344CB8AC3E}">
        <p14:creationId xmlns:p14="http://schemas.microsoft.com/office/powerpoint/2010/main" val="2576335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326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100" b="0" i="0" u="none" strike="noStrike" cap="none" dirty="0">
                <a:solidFill>
                  <a:srgbClr val="000000"/>
                </a:solidFill>
                <a:effectLst/>
                <a:latin typeface="Arial"/>
                <a:ea typeface="Arial"/>
                <a:cs typeface="Arial"/>
                <a:sym typeface="Arial"/>
              </a:rPr>
              <a:t>Avant-garde artists collapsed boundaries between high and low culture  -what does that mean? </a:t>
            </a:r>
          </a:p>
          <a:p>
            <a:endParaRPr lang="en-CA" sz="1100" b="0" i="0" u="none" strike="noStrike" cap="none" dirty="0">
              <a:solidFill>
                <a:srgbClr val="000000"/>
              </a:solidFill>
              <a:effectLst/>
              <a:latin typeface="Arial"/>
              <a:cs typeface="Arial"/>
              <a:sym typeface="Arial"/>
            </a:endParaRPr>
          </a:p>
          <a:p>
            <a:r>
              <a:rPr lang="en-CA" dirty="0"/>
              <a:t>The elitist  distinction between ‘high culture’ and ‘low culture’ refers to institutional norms and cultural regimes governing the production of creative works of art and poetry—the subordination of some forms over others. It is a hierarchy of art based on an institutional classification of quality. </a:t>
            </a:r>
          </a:p>
          <a:p>
            <a:endParaRPr lang="en-CA" dirty="0"/>
          </a:p>
          <a:p>
            <a:r>
              <a:rPr lang="en-CA" sz="1100" b="0" i="0" u="none" strike="noStrike" cap="none" dirty="0">
                <a:solidFill>
                  <a:srgbClr val="000000"/>
                </a:solidFill>
                <a:effectLst/>
                <a:latin typeface="Arial"/>
                <a:ea typeface="Arial"/>
                <a:cs typeface="Arial"/>
                <a:sym typeface="Arial"/>
              </a:rPr>
              <a:t>Witness the moral panic that cinema engendered in its first decades branding it a lowbrow cultural form and undermining its seriousness as an art form. </a:t>
            </a:r>
          </a:p>
          <a:p>
            <a:endParaRPr dirty="0"/>
          </a:p>
        </p:txBody>
      </p:sp>
    </p:spTree>
    <p:extLst>
      <p:ext uri="{BB962C8B-B14F-4D97-AF65-F5344CB8AC3E}">
        <p14:creationId xmlns:p14="http://schemas.microsoft.com/office/powerpoint/2010/main" val="2344307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productive tensions between avant-garde art and games, both mainstream and non-mainstream games </a:t>
            </a:r>
          </a:p>
        </p:txBody>
      </p:sp>
    </p:spTree>
    <p:extLst>
      <p:ext uri="{BB962C8B-B14F-4D97-AF65-F5344CB8AC3E}">
        <p14:creationId xmlns:p14="http://schemas.microsoft.com/office/powerpoint/2010/main" val="3782706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81FB11-9310-DB4B-8812-BBEE736DD848}" type="slidenum">
              <a:rPr lang="en-US" smtClean="0"/>
              <a:pPr/>
              <a:t>19</a:t>
            </a:fld>
            <a:endParaRPr lang="en-US" dirty="0"/>
          </a:p>
        </p:txBody>
      </p:sp>
    </p:spTree>
    <p:extLst>
      <p:ext uri="{BB962C8B-B14F-4D97-AF65-F5344CB8AC3E}">
        <p14:creationId xmlns:p14="http://schemas.microsoft.com/office/powerpoint/2010/main" val="153841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5994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3804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a:t>Anthropy</a:t>
            </a:r>
            <a:r>
              <a:rPr lang="en-US" dirty="0"/>
              <a:t> is not really giving away any concrete methods for what this means in this statement. What do you think this could mean in a game?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21</a:t>
            </a:fld>
            <a:endParaRPr lang="en-US"/>
          </a:p>
        </p:txBody>
      </p:sp>
    </p:spTree>
    <p:extLst>
      <p:ext uri="{BB962C8B-B14F-4D97-AF65-F5344CB8AC3E}">
        <p14:creationId xmlns:p14="http://schemas.microsoft.com/office/powerpoint/2010/main" val="1734429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a:t>Anthropy</a:t>
            </a:r>
            <a:r>
              <a:rPr lang="en-US" dirty="0"/>
              <a:t> is not really giving away any concrete methods for what this means in this statement. What do you think this could mean in a game?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22</a:t>
            </a:fld>
            <a:endParaRPr lang="en-US"/>
          </a:p>
        </p:txBody>
      </p:sp>
    </p:spTree>
    <p:extLst>
      <p:ext uri="{BB962C8B-B14F-4D97-AF65-F5344CB8AC3E}">
        <p14:creationId xmlns:p14="http://schemas.microsoft.com/office/powerpoint/2010/main" val="4032513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6784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purpose of experimentation? No right or wrong answer. </a:t>
            </a:r>
          </a:p>
          <a:p>
            <a:endParaRPr lang="en-US" dirty="0"/>
          </a:p>
          <a:p>
            <a:r>
              <a:rPr lang="en-US" dirty="0"/>
              <a:t>I usually like to tie experimentation to some kind of higher purpose – conveying meaningful stories or experiences through games. </a:t>
            </a:r>
          </a:p>
        </p:txBody>
      </p:sp>
    </p:spTree>
    <p:extLst>
      <p:ext uri="{BB962C8B-B14F-4D97-AF65-F5344CB8AC3E}">
        <p14:creationId xmlns:p14="http://schemas.microsoft.com/office/powerpoint/2010/main" val="2996050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like to tie experimentation to some kind of higher purpose – maybe conveying meaningful stories or experiences through games is an avant-garde strategy?</a:t>
            </a:r>
          </a:p>
          <a:p>
            <a:r>
              <a:rPr lang="en-US" dirty="0"/>
              <a:t>Games have the potential to build empathy, open dialogue, bring people together… they can be both personally and socially-transformative, they can galvanize a critical engagement with the world. </a:t>
            </a:r>
          </a:p>
          <a:p>
            <a:endParaRPr lang="en-US" dirty="0"/>
          </a:p>
          <a:p>
            <a:r>
              <a:rPr lang="en-CA" sz="1100" b="0" i="1" u="none" strike="noStrike" cap="none" dirty="0">
                <a:solidFill>
                  <a:srgbClr val="000000"/>
                </a:solidFill>
                <a:effectLst/>
                <a:latin typeface="Arial"/>
                <a:ea typeface="Arial"/>
                <a:cs typeface="Arial"/>
                <a:sym typeface="Arial"/>
              </a:rPr>
              <a:t>Redshift &amp; </a:t>
            </a:r>
            <a:r>
              <a:rPr lang="en-CA" sz="1100" b="0" i="1" u="none" strike="noStrike" cap="none" dirty="0" err="1">
                <a:solidFill>
                  <a:srgbClr val="000000"/>
                </a:solidFill>
                <a:effectLst/>
                <a:latin typeface="Arial"/>
                <a:ea typeface="Arial"/>
                <a:cs typeface="Arial"/>
                <a:sym typeface="Arial"/>
              </a:rPr>
              <a:t>Portalmetal</a:t>
            </a:r>
            <a:r>
              <a:rPr lang="en-CA" sz="1100" b="0" i="0" u="none" strike="noStrike" cap="none" dirty="0">
                <a:solidFill>
                  <a:srgbClr val="000000"/>
                </a:solidFill>
                <a:effectLst/>
                <a:latin typeface="Arial"/>
                <a:ea typeface="Arial"/>
                <a:cs typeface="Arial"/>
                <a:sym typeface="Arial"/>
              </a:rPr>
              <a:t> asks: as climate change forces us to travel to the stars and build new homes and families, how do we build on this land, where we are settlers, while working to undo colonization? The story uses space travel as a lens through which to understand the experience of migration and settlement for a trans woman of color. </a:t>
            </a:r>
            <a:endParaRPr lang="en-US" dirty="0"/>
          </a:p>
        </p:txBody>
      </p:sp>
    </p:spTree>
    <p:extLst>
      <p:ext uri="{BB962C8B-B14F-4D97-AF65-F5344CB8AC3E}">
        <p14:creationId xmlns:p14="http://schemas.microsoft.com/office/powerpoint/2010/main" val="4047838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3945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unpack the properties is useful because we often take those ontological dimensions for granted </a:t>
            </a:r>
          </a:p>
        </p:txBody>
      </p:sp>
    </p:spTree>
    <p:extLst>
      <p:ext uri="{BB962C8B-B14F-4D97-AF65-F5344CB8AC3E}">
        <p14:creationId xmlns:p14="http://schemas.microsoft.com/office/powerpoint/2010/main" val="623019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038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6344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readings tie to the class objectives.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endParaRPr lang="en-US" dirty="0"/>
          </a:p>
        </p:txBody>
      </p:sp>
    </p:spTree>
    <p:extLst>
      <p:ext uri="{BB962C8B-B14F-4D97-AF65-F5344CB8AC3E}">
        <p14:creationId xmlns:p14="http://schemas.microsoft.com/office/powerpoint/2010/main" val="2355678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6968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680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2017331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597918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437737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Inventories, maps, notes, diagrams – distributed authorship </a:t>
            </a:r>
          </a:p>
        </p:txBody>
      </p:sp>
    </p:spTree>
    <p:extLst>
      <p:ext uri="{BB962C8B-B14F-4D97-AF65-F5344CB8AC3E}">
        <p14:creationId xmlns:p14="http://schemas.microsoft.com/office/powerpoint/2010/main" val="73143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aseline="0" dirty="0"/>
              <a:t>Twine has been harnessed by largely marginalized communities—women, LGBTQ designers, and artists seeking to make hyper-personal games about their lived experiences.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36</a:t>
            </a:fld>
            <a:endParaRPr lang="en-US"/>
          </a:p>
        </p:txBody>
      </p:sp>
    </p:spTree>
    <p:extLst>
      <p:ext uri="{BB962C8B-B14F-4D97-AF65-F5344CB8AC3E}">
        <p14:creationId xmlns:p14="http://schemas.microsoft.com/office/powerpoint/2010/main" val="977898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73E6A0-CB04-BA4C-BCE6-1E5D438B19F3}" type="slidenum">
              <a:rPr lang="en-US" smtClean="0"/>
              <a:pPr/>
              <a:t>37</a:t>
            </a:fld>
            <a:endParaRPr lang="en-US"/>
          </a:p>
        </p:txBody>
      </p:sp>
    </p:spTree>
    <p:extLst>
      <p:ext uri="{BB962C8B-B14F-4D97-AF65-F5344CB8AC3E}">
        <p14:creationId xmlns:p14="http://schemas.microsoft.com/office/powerpoint/2010/main" val="3826639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dealing with first point only </a:t>
            </a:r>
          </a:p>
        </p:txBody>
      </p:sp>
    </p:spTree>
    <p:extLst>
      <p:ext uri="{BB962C8B-B14F-4D97-AF65-F5344CB8AC3E}">
        <p14:creationId xmlns:p14="http://schemas.microsoft.com/office/powerpoint/2010/main" val="858755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Going from IMAGE TO TEXT is a textualization (instead of visualization)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GLITCHING can be used as a self-reflexive technique to disrupt game/frustrate immersion/illusion of </a:t>
            </a:r>
            <a:r>
              <a:rPr lang="en-US" dirty="0" err="1"/>
              <a:t>gameworld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Co-authorship – narrative maps, inventories, diagrams, etc. </a:t>
            </a:r>
          </a:p>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245845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two readings focus on theory of the avant-garde. </a:t>
            </a:r>
          </a:p>
        </p:txBody>
      </p:sp>
    </p:spTree>
    <p:extLst>
      <p:ext uri="{BB962C8B-B14F-4D97-AF65-F5344CB8AC3E}">
        <p14:creationId xmlns:p14="http://schemas.microsoft.com/office/powerpoint/2010/main" val="278952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970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827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The third reading zeroes in on a specific art/media genre called </a:t>
            </a:r>
            <a:r>
              <a:rPr lang="en-US" dirty="0" err="1"/>
              <a:t>Autographics</a:t>
            </a:r>
            <a:r>
              <a:rPr lang="en-US" dirty="0"/>
              <a:t>—visual/graphic forms of autobiographical narrative and memoir, self-portrait, avatar construction, and so forth…</a:t>
            </a:r>
          </a:p>
          <a:p>
            <a:endParaRPr lang="en-US" dirty="0"/>
          </a:p>
        </p:txBody>
      </p:sp>
    </p:spTree>
    <p:extLst>
      <p:ext uri="{BB962C8B-B14F-4D97-AF65-F5344CB8AC3E}">
        <p14:creationId xmlns:p14="http://schemas.microsoft.com/office/powerpoint/2010/main" val="1689627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last reading, we are picking a digital platform for authoring the autobiographical or personal game, which is Twine. </a:t>
            </a:r>
          </a:p>
        </p:txBody>
      </p:sp>
    </p:spTree>
    <p:extLst>
      <p:ext uri="{BB962C8B-B14F-4D97-AF65-F5344CB8AC3E}">
        <p14:creationId xmlns:p14="http://schemas.microsoft.com/office/powerpoint/2010/main" val="313326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was a transgressive movement. But transgressing what? </a:t>
            </a:r>
            <a:endParaRPr dirty="0"/>
          </a:p>
        </p:txBody>
      </p:sp>
    </p:spTree>
    <p:extLst>
      <p:ext uri="{BB962C8B-B14F-4D97-AF65-F5344CB8AC3E}">
        <p14:creationId xmlns:p14="http://schemas.microsoft.com/office/powerpoint/2010/main" val="3096867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577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876425"/>
            <a:ext cx="6680400" cy="1546500"/>
          </a:xfrm>
          <a:prstGeom prst="rect">
            <a:avLst/>
          </a:prstGeom>
        </p:spPr>
        <p:txBody>
          <a:bodyPr spcFirstLastPara="1" wrap="square" lIns="91425" tIns="91425" rIns="91425" bIns="91425" anchor="t"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cxnSp>
        <p:nvCxnSpPr>
          <p:cNvPr id="11" name="Google Shape;11;p2"/>
          <p:cNvCxnSpPr>
            <a:stCxn id="12" idx="4"/>
          </p:cNvCxnSpPr>
          <p:nvPr/>
        </p:nvCxnSpPr>
        <p:spPr>
          <a:xfrm>
            <a:off x="903750" y="3563700"/>
            <a:ext cx="0" cy="3294300"/>
          </a:xfrm>
          <a:prstGeom prst="straightConnector1">
            <a:avLst/>
          </a:prstGeom>
          <a:noFill/>
          <a:ln w="9525" cap="flat" cmpd="sng">
            <a:solidFill>
              <a:srgbClr val="999FA9"/>
            </a:solidFill>
            <a:prstDash val="solid"/>
            <a:round/>
            <a:headEnd type="none" w="med" len="med"/>
            <a:tailEnd type="none" w="med" len="med"/>
          </a:ln>
        </p:spPr>
      </p:cxnSp>
      <p:sp>
        <p:nvSpPr>
          <p:cNvPr id="12" name="Google Shape;12;p2"/>
          <p:cNvSpPr/>
          <p:nvPr/>
        </p:nvSpPr>
        <p:spPr>
          <a:xfrm>
            <a:off x="769050" y="3294300"/>
            <a:ext cx="269400" cy="2694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3077050"/>
            <a:ext cx="6767100" cy="709800"/>
          </a:xfrm>
          <a:prstGeom prst="rect">
            <a:avLst/>
          </a:prstGeom>
        </p:spPr>
        <p:txBody>
          <a:bodyPr spcFirstLastPara="1" wrap="square" lIns="91425" tIns="91425" rIns="91425" bIns="91425" anchor="ctr"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30175" y="3710550"/>
            <a:ext cx="6927900" cy="4707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cxnSp>
        <p:nvCxnSpPr>
          <p:cNvPr id="16" name="Google Shape;16;p3"/>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17" name="Google Shape;17;p3"/>
          <p:cNvSpPr/>
          <p:nvPr/>
        </p:nvSpPr>
        <p:spPr>
          <a:xfrm>
            <a:off x="493600" y="3018850"/>
            <a:ext cx="820200" cy="82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3"/>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D8833D-0DAE-0040-8022-A4F443B72D02}" type="datetimeFigureOut">
              <a:rPr lang="en-US" smtClean="0"/>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6AAD5-2889-F043-B3CA-66C4214B6B34}" type="slidenum">
              <a:rPr lang="en-US" smtClean="0"/>
              <a:t>‹#›</a:t>
            </a:fld>
            <a:endParaRPr lang="en-US"/>
          </a:p>
        </p:txBody>
      </p:sp>
    </p:spTree>
    <p:extLst>
      <p:ext uri="{BB962C8B-B14F-4D97-AF65-F5344CB8AC3E}">
        <p14:creationId xmlns:p14="http://schemas.microsoft.com/office/powerpoint/2010/main" val="3809420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2" name="Google Shape;42;p7"/>
          <p:cNvSpPr txBox="1">
            <a:spLocks noGrp="1"/>
          </p:cNvSpPr>
          <p:nvPr>
            <p:ph type="body" idx="1"/>
          </p:nvPr>
        </p:nvSpPr>
        <p:spPr>
          <a:xfrm>
            <a:off x="1165475"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3" name="Google Shape;43;p7"/>
          <p:cNvSpPr txBox="1">
            <a:spLocks noGrp="1"/>
          </p:cNvSpPr>
          <p:nvPr>
            <p:ph type="body" idx="2"/>
          </p:nvPr>
        </p:nvSpPr>
        <p:spPr>
          <a:xfrm>
            <a:off x="3692249"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4" name="Google Shape;44;p7"/>
          <p:cNvSpPr txBox="1">
            <a:spLocks noGrp="1"/>
          </p:cNvSpPr>
          <p:nvPr>
            <p:ph type="body" idx="3"/>
          </p:nvPr>
        </p:nvSpPr>
        <p:spPr>
          <a:xfrm>
            <a:off x="6219023"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cxnSp>
        <p:nvCxnSpPr>
          <p:cNvPr id="45" name="Google Shape;45;p7"/>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46" name="Google Shape;46;p7"/>
          <p:cNvSpPr/>
          <p:nvPr/>
        </p:nvSpPr>
        <p:spPr>
          <a:xfrm>
            <a:off x="808725" y="800750"/>
            <a:ext cx="190200" cy="19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7"/>
          <p:cNvSpPr/>
          <p:nvPr/>
        </p:nvSpPr>
        <p:spPr>
          <a:xfrm>
            <a:off x="769050" y="1861900"/>
            <a:ext cx="269400" cy="2694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7"/>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565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8CDD603-2D87-5E40-A210-68B7113B0B4F}" type="datetimeFigureOut">
              <a:rPr lang="en-US" smtClean="0"/>
              <a:pPr/>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95F03-E304-9549-A2DD-1BB12FEFB955}" type="slidenum">
              <a:rPr lang="en-US" smtClean="0"/>
              <a:pPr/>
              <a:t>‹#›</a:t>
            </a:fld>
            <a:endParaRPr lang="en-US"/>
          </a:p>
        </p:txBody>
      </p:sp>
    </p:spTree>
    <p:extLst>
      <p:ext uri="{BB962C8B-B14F-4D97-AF65-F5344CB8AC3E}">
        <p14:creationId xmlns:p14="http://schemas.microsoft.com/office/powerpoint/2010/main" val="10664540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665975"/>
            <a:ext cx="6858000" cy="4599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1pPr>
            <a:lvl2pPr lvl="1">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2pPr>
            <a:lvl3pPr lvl="2">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3pPr>
            <a:lvl4pPr lvl="3">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4pPr>
            <a:lvl5pPr lvl="4">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5pPr>
            <a:lvl6pPr lvl="5">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6pPr>
            <a:lvl7pPr lvl="6">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7pPr>
            <a:lvl8pPr lvl="7">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8pPr>
            <a:lvl9pPr lvl="8">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600200"/>
            <a:ext cx="6858000" cy="4967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6437775"/>
            <a:ext cx="548700" cy="420300"/>
          </a:xfrm>
          <a:prstGeom prst="rect">
            <a:avLst/>
          </a:prstGeom>
          <a:noFill/>
          <a:ln>
            <a:noFill/>
          </a:ln>
        </p:spPr>
        <p:txBody>
          <a:bodyPr spcFirstLastPara="1" wrap="square" lIns="91425" tIns="91425" rIns="91425" bIns="91425" anchor="t" anchorCtr="0">
            <a:noAutofit/>
          </a:bodyPr>
          <a:lstStyle>
            <a:lvl1pPr lvl="0" algn="r">
              <a:buNone/>
              <a:defRPr sz="1200">
                <a:solidFill>
                  <a:srgbClr val="39C0BA"/>
                </a:solidFill>
                <a:latin typeface="Quicksand"/>
                <a:ea typeface="Quicksand"/>
                <a:cs typeface="Quicksand"/>
                <a:sym typeface="Quicksand"/>
              </a:defRPr>
            </a:lvl1pPr>
            <a:lvl2pPr lvl="1" algn="r">
              <a:buNone/>
              <a:defRPr sz="1200">
                <a:solidFill>
                  <a:srgbClr val="39C0BA"/>
                </a:solidFill>
                <a:latin typeface="Quicksand"/>
                <a:ea typeface="Quicksand"/>
                <a:cs typeface="Quicksand"/>
                <a:sym typeface="Quicksand"/>
              </a:defRPr>
            </a:lvl2pPr>
            <a:lvl3pPr lvl="2" algn="r">
              <a:buNone/>
              <a:defRPr sz="1200">
                <a:solidFill>
                  <a:srgbClr val="39C0BA"/>
                </a:solidFill>
                <a:latin typeface="Quicksand"/>
                <a:ea typeface="Quicksand"/>
                <a:cs typeface="Quicksand"/>
                <a:sym typeface="Quicksand"/>
              </a:defRPr>
            </a:lvl3pPr>
            <a:lvl4pPr lvl="3" algn="r">
              <a:buNone/>
              <a:defRPr sz="1200">
                <a:solidFill>
                  <a:srgbClr val="39C0BA"/>
                </a:solidFill>
                <a:latin typeface="Quicksand"/>
                <a:ea typeface="Quicksand"/>
                <a:cs typeface="Quicksand"/>
                <a:sym typeface="Quicksand"/>
              </a:defRPr>
            </a:lvl4pPr>
            <a:lvl5pPr lvl="4" algn="r">
              <a:buNone/>
              <a:defRPr sz="1200">
                <a:solidFill>
                  <a:srgbClr val="39C0BA"/>
                </a:solidFill>
                <a:latin typeface="Quicksand"/>
                <a:ea typeface="Quicksand"/>
                <a:cs typeface="Quicksand"/>
                <a:sym typeface="Quicksand"/>
              </a:defRPr>
            </a:lvl5pPr>
            <a:lvl6pPr lvl="5" algn="r">
              <a:buNone/>
              <a:defRPr sz="1200">
                <a:solidFill>
                  <a:srgbClr val="39C0BA"/>
                </a:solidFill>
                <a:latin typeface="Quicksand"/>
                <a:ea typeface="Quicksand"/>
                <a:cs typeface="Quicksand"/>
                <a:sym typeface="Quicksand"/>
              </a:defRPr>
            </a:lvl6pPr>
            <a:lvl7pPr lvl="6" algn="r">
              <a:buNone/>
              <a:defRPr sz="1200">
                <a:solidFill>
                  <a:srgbClr val="39C0BA"/>
                </a:solidFill>
                <a:latin typeface="Quicksand"/>
                <a:ea typeface="Quicksand"/>
                <a:cs typeface="Quicksand"/>
                <a:sym typeface="Quicksand"/>
              </a:defRPr>
            </a:lvl7pPr>
            <a:lvl8pPr lvl="7" algn="r">
              <a:buNone/>
              <a:defRPr sz="1200">
                <a:solidFill>
                  <a:srgbClr val="39C0BA"/>
                </a:solidFill>
                <a:latin typeface="Quicksand"/>
                <a:ea typeface="Quicksand"/>
                <a:cs typeface="Quicksand"/>
                <a:sym typeface="Quicksand"/>
              </a:defRPr>
            </a:lvl8pPr>
            <a:lvl9pPr lvl="8" algn="r">
              <a:buNone/>
              <a:defRPr sz="1200">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9" r:id="rId3"/>
    <p:sldLayoutId id="2147483660"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mymodernmet.com/collage-art-collag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e-cibs.org/issue-1-201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www.polygon.com/2018/5/9/17329332/ritual-of-the-moon-mental-health-games-art-student-ucsc"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smithsonianmag.com/history/how-anne-franks-diary-changed-the-world-180957215/"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s://www.bl.uk/collection-items/leonardo-da-vinci-notebook"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irectorsnotes.com/2016/08/08/interactive-documentary-guide/" TargetMode="External"/><Relationship Id="rId2" Type="http://schemas.openxmlformats.org/officeDocument/2006/relationships/image" Target="../media/image31.gi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sdanilovic/Twine-resources-"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www.twinery.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49126" y="4381139"/>
            <a:ext cx="7742813" cy="2135410"/>
          </a:xfrm>
          <a:prstGeom prst="rect">
            <a:avLst/>
          </a:prstGeom>
        </p:spPr>
        <p:txBody>
          <a:bodyPr spcFirstLastPara="1" wrap="square" lIns="91425" tIns="91425" rIns="91425" bIns="91425" anchor="t" anchorCtr="0">
            <a:noAutofit/>
          </a:bodyPr>
          <a:lstStyle/>
          <a:p>
            <a:pPr lvl="0"/>
            <a:r>
              <a:rPr lang="en-CA" sz="4200" dirty="0">
                <a:solidFill>
                  <a:schemeClr val="tx1"/>
                </a:solidFill>
              </a:rPr>
              <a:t>Interactive Narrative and </a:t>
            </a:r>
            <a:r>
              <a:rPr lang="en-CA" sz="5500" dirty="0">
                <a:solidFill>
                  <a:schemeClr val="tx1"/>
                </a:solidFill>
              </a:rPr>
              <a:t>Av</a:t>
            </a:r>
            <a:r>
              <a:rPr lang="en-CA" sz="4200" dirty="0">
                <a:solidFill>
                  <a:schemeClr val="tx1"/>
                </a:solidFill>
              </a:rPr>
              <a:t>a</a:t>
            </a:r>
            <a:r>
              <a:rPr lang="en-CA" sz="4200" dirty="0">
                <a:solidFill>
                  <a:schemeClr val="tx1"/>
                </a:solidFill>
                <a:latin typeface="American Typewriter" panose="02090604020004020304" pitchFamily="18" charset="77"/>
                <a:cs typeface="Futura Medium" panose="020B0602020204020303" pitchFamily="34" charset="-79"/>
              </a:rPr>
              <a:t>nt</a:t>
            </a:r>
            <a:r>
              <a:rPr lang="en-CA" sz="4200" dirty="0">
                <a:solidFill>
                  <a:schemeClr val="tx1"/>
                </a:solidFill>
              </a:rPr>
              <a:t>-G</a:t>
            </a:r>
            <a:r>
              <a:rPr lang="en-CA" sz="4200" dirty="0">
                <a:solidFill>
                  <a:schemeClr val="tx1"/>
                </a:solidFill>
                <a:latin typeface="American Typewriter" panose="02090604020004020304" pitchFamily="18" charset="77"/>
              </a:rPr>
              <a:t>a</a:t>
            </a:r>
            <a:r>
              <a:rPr lang="en-CA" sz="4200" dirty="0">
                <a:solidFill>
                  <a:schemeClr val="tx1"/>
                </a:solidFill>
              </a:rPr>
              <a:t>r</a:t>
            </a:r>
            <a:r>
              <a:rPr lang="en-CA" sz="5500" dirty="0">
                <a:solidFill>
                  <a:schemeClr val="tx1"/>
                </a:solidFill>
                <a:latin typeface="Arial" panose="020B0604020202020204" pitchFamily="34" charset="0"/>
                <a:cs typeface="Arial" panose="020B0604020202020204" pitchFamily="34" charset="0"/>
              </a:rPr>
              <a:t>d</a:t>
            </a:r>
            <a:r>
              <a:rPr lang="en-CA" sz="5000" dirty="0">
                <a:solidFill>
                  <a:schemeClr val="tx1"/>
                </a:solidFill>
                <a:latin typeface="Arial" panose="020B0604020202020204" pitchFamily="34" charset="0"/>
                <a:cs typeface="Arial" panose="020B0604020202020204" pitchFamily="34" charset="0"/>
              </a:rPr>
              <a:t>e</a:t>
            </a:r>
            <a:r>
              <a:rPr lang="en-CA" sz="4200" dirty="0">
                <a:solidFill>
                  <a:schemeClr val="tx1"/>
                </a:solidFill>
              </a:rPr>
              <a:t> Game Design</a:t>
            </a:r>
            <a:br>
              <a:rPr lang="en-CA" sz="4000" dirty="0">
                <a:solidFill>
                  <a:schemeClr val="tx1"/>
                </a:solidFill>
              </a:rPr>
            </a:br>
            <a:endParaRPr lang="en-CA" sz="4000" dirty="0">
              <a:solidFill>
                <a:schemeClr val="tx1"/>
              </a:solidFill>
            </a:endParaRPr>
          </a:p>
        </p:txBody>
      </p:sp>
      <p:pic>
        <p:nvPicPr>
          <p:cNvPr id="5" name="Picture 4">
            <a:extLst>
              <a:ext uri="{FF2B5EF4-FFF2-40B4-BE49-F238E27FC236}">
                <a16:creationId xmlns:a16="http://schemas.microsoft.com/office/drawing/2014/main" id="{5145C3AC-95CC-AD4B-AAC8-2273E44378C8}"/>
              </a:ext>
            </a:extLst>
          </p:cNvPr>
          <p:cNvPicPr>
            <a:picLocks noChangeAspect="1"/>
          </p:cNvPicPr>
          <p:nvPr/>
        </p:nvPicPr>
        <p:blipFill>
          <a:blip r:embed="rId3"/>
          <a:stretch>
            <a:fillRect/>
          </a:stretch>
        </p:blipFill>
        <p:spPr>
          <a:xfrm>
            <a:off x="1719023" y="541177"/>
            <a:ext cx="5777927" cy="36800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599A2B7-71B6-C44D-BA44-BED3B345FDA0}"/>
              </a:ext>
            </a:extLst>
          </p:cNvPr>
          <p:cNvSpPr>
            <a:spLocks noGrp="1"/>
          </p:cNvSpPr>
          <p:nvPr>
            <p:ph type="sldNum" idx="12"/>
          </p:nvPr>
        </p:nvSpPr>
        <p:spPr/>
        <p:txBody>
          <a:bodyPr/>
          <a:lstStyle/>
          <a:p>
            <a:fld id="{00000000-1234-1234-1234-123412341234}" type="slidenum">
              <a:rPr lang="en" smtClean="0"/>
              <a:pPr/>
              <a:t>10</a:t>
            </a:fld>
            <a:endParaRPr lang="en"/>
          </a:p>
        </p:txBody>
      </p:sp>
      <p:sp>
        <p:nvSpPr>
          <p:cNvPr id="7" name="Google Shape;136;p20">
            <a:extLst>
              <a:ext uri="{FF2B5EF4-FFF2-40B4-BE49-F238E27FC236}">
                <a16:creationId xmlns:a16="http://schemas.microsoft.com/office/drawing/2014/main" id="{C8A07573-6FA8-5C4A-B3EE-65A613DE9174}"/>
              </a:ext>
            </a:extLst>
          </p:cNvPr>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  </a:t>
            </a:r>
            <a:endParaRPr sz="3400" dirty="0">
              <a:solidFill>
                <a:schemeClr val="tx1"/>
              </a:solidFill>
            </a:endParaRPr>
          </a:p>
        </p:txBody>
      </p:sp>
      <p:sp>
        <p:nvSpPr>
          <p:cNvPr id="8" name="TextBox 7">
            <a:extLst>
              <a:ext uri="{FF2B5EF4-FFF2-40B4-BE49-F238E27FC236}">
                <a16:creationId xmlns:a16="http://schemas.microsoft.com/office/drawing/2014/main" id="{B3BB5128-EDD5-1048-93BC-9197D42E8348}"/>
              </a:ext>
            </a:extLst>
          </p:cNvPr>
          <p:cNvSpPr txBox="1"/>
          <p:nvPr/>
        </p:nvSpPr>
        <p:spPr>
          <a:xfrm>
            <a:off x="5514975" y="2158584"/>
            <a:ext cx="3522377" cy="892552"/>
          </a:xfrm>
          <a:prstGeom prst="rect">
            <a:avLst/>
          </a:prstGeom>
          <a:noFill/>
        </p:spPr>
        <p:txBody>
          <a:bodyPr wrap="square" rtlCol="0">
            <a:spAutoFit/>
          </a:bodyPr>
          <a:lstStyle/>
          <a:p>
            <a:r>
              <a:rPr lang="en-US" sz="2600" dirty="0">
                <a:latin typeface="Quicksand" panose="02070303000000060000" pitchFamily="18" charset="77"/>
              </a:rPr>
              <a:t>Art Death GIF by </a:t>
            </a:r>
            <a:r>
              <a:rPr lang="en-US" sz="2600" dirty="0" err="1">
                <a:latin typeface="Quicksand" panose="02070303000000060000" pitchFamily="18" charset="77"/>
              </a:rPr>
              <a:t>Kiszkiloszki</a:t>
            </a:r>
            <a:endParaRPr lang="en-US" sz="2600" dirty="0">
              <a:latin typeface="Quicksand" panose="02070303000000060000" pitchFamily="18" charset="77"/>
            </a:endParaRPr>
          </a:p>
        </p:txBody>
      </p:sp>
      <p:sp>
        <p:nvSpPr>
          <p:cNvPr id="11" name="Rectangle 10">
            <a:extLst>
              <a:ext uri="{FF2B5EF4-FFF2-40B4-BE49-F238E27FC236}">
                <a16:creationId xmlns:a16="http://schemas.microsoft.com/office/drawing/2014/main" id="{65AFBA1B-03F4-1544-BFD3-9ECEC5EAD620}"/>
              </a:ext>
            </a:extLst>
          </p:cNvPr>
          <p:cNvSpPr/>
          <p:nvPr/>
        </p:nvSpPr>
        <p:spPr>
          <a:xfrm>
            <a:off x="1165475" y="5591278"/>
            <a:ext cx="7678722" cy="954107"/>
          </a:xfrm>
          <a:prstGeom prst="rect">
            <a:avLst/>
          </a:prstGeom>
        </p:spPr>
        <p:txBody>
          <a:bodyPr wrap="square">
            <a:spAutoFit/>
          </a:bodyPr>
          <a:lstStyle/>
          <a:p>
            <a:pPr>
              <a:buClr>
                <a:srgbClr val="2E3036"/>
              </a:buClr>
            </a:pPr>
            <a:r>
              <a:rPr lang="en-CA" sz="2800" dirty="0">
                <a:solidFill>
                  <a:srgbClr val="002060"/>
                </a:solidFill>
                <a:latin typeface="Quicksand" panose="02070303000000060000" pitchFamily="18" charset="77"/>
              </a:rPr>
              <a:t>A set of formal and political strategies used by Avant-Garde artists </a:t>
            </a:r>
          </a:p>
        </p:txBody>
      </p:sp>
      <p:pic>
        <p:nvPicPr>
          <p:cNvPr id="3" name="Picture 2">
            <a:extLst>
              <a:ext uri="{FF2B5EF4-FFF2-40B4-BE49-F238E27FC236}">
                <a16:creationId xmlns:a16="http://schemas.microsoft.com/office/drawing/2014/main" id="{A13DC7A5-A7F7-824E-9319-4272063C2870}"/>
              </a:ext>
            </a:extLst>
          </p:cNvPr>
          <p:cNvPicPr>
            <a:picLocks noChangeAspect="1"/>
          </p:cNvPicPr>
          <p:nvPr/>
        </p:nvPicPr>
        <p:blipFill>
          <a:blip r:embed="rId3"/>
          <a:stretch>
            <a:fillRect/>
          </a:stretch>
        </p:blipFill>
        <p:spPr>
          <a:xfrm>
            <a:off x="1658938" y="1594000"/>
            <a:ext cx="3684588" cy="3684588"/>
          </a:xfrm>
          <a:prstGeom prst="rect">
            <a:avLst/>
          </a:prstGeom>
        </p:spPr>
      </p:pic>
    </p:spTree>
    <p:extLst>
      <p:ext uri="{BB962C8B-B14F-4D97-AF65-F5344CB8AC3E}">
        <p14:creationId xmlns:p14="http://schemas.microsoft.com/office/powerpoint/2010/main" val="1564608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549848"/>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Collage and Assemblage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11</a:t>
            </a:fld>
            <a:endParaRPr/>
          </a:p>
        </p:txBody>
      </p:sp>
      <p:sp>
        <p:nvSpPr>
          <p:cNvPr id="4" name="TextBox 3">
            <a:extLst>
              <a:ext uri="{FF2B5EF4-FFF2-40B4-BE49-F238E27FC236}">
                <a16:creationId xmlns:a16="http://schemas.microsoft.com/office/drawing/2014/main" id="{81654262-1EE7-344E-A2C9-6849E5947DF7}"/>
              </a:ext>
            </a:extLst>
          </p:cNvPr>
          <p:cNvSpPr txBox="1"/>
          <p:nvPr/>
        </p:nvSpPr>
        <p:spPr>
          <a:xfrm>
            <a:off x="1000816" y="2458387"/>
            <a:ext cx="3842649" cy="830997"/>
          </a:xfrm>
          <a:prstGeom prst="rect">
            <a:avLst/>
          </a:prstGeom>
          <a:noFill/>
        </p:spPr>
        <p:txBody>
          <a:bodyPr wrap="square" rtlCol="0">
            <a:spAutoFit/>
          </a:bodyPr>
          <a:lstStyle/>
          <a:p>
            <a:r>
              <a:rPr lang="en-CA" sz="2400" i="1" dirty="0">
                <a:latin typeface="Quicksand" panose="02070303000000060000" pitchFamily="18" charset="77"/>
              </a:rPr>
              <a:t>Flight (Hannah </a:t>
            </a:r>
            <a:r>
              <a:rPr lang="en-CA" sz="2400" i="1" dirty="0" err="1">
                <a:latin typeface="Quicksand" panose="02070303000000060000" pitchFamily="18" charset="77"/>
              </a:rPr>
              <a:t>Höch</a:t>
            </a:r>
            <a:r>
              <a:rPr lang="en-CA" sz="2400" i="1" dirty="0">
                <a:latin typeface="Quicksand" panose="02070303000000060000" pitchFamily="18" charset="77"/>
              </a:rPr>
              <a:t>,  1931)</a:t>
            </a:r>
            <a:endParaRPr lang="en-US" sz="2400" dirty="0">
              <a:latin typeface="Quicksand" panose="02070303000000060000" pitchFamily="18" charset="77"/>
            </a:endParaRPr>
          </a:p>
        </p:txBody>
      </p:sp>
      <p:pic>
        <p:nvPicPr>
          <p:cNvPr id="5" name="Picture 4">
            <a:extLst>
              <a:ext uri="{FF2B5EF4-FFF2-40B4-BE49-F238E27FC236}">
                <a16:creationId xmlns:a16="http://schemas.microsoft.com/office/drawing/2014/main" id="{3EECC95C-CDE2-414B-8ABD-A47E4ABEB23F}"/>
              </a:ext>
            </a:extLst>
          </p:cNvPr>
          <p:cNvPicPr>
            <a:picLocks noChangeAspect="1"/>
          </p:cNvPicPr>
          <p:nvPr/>
        </p:nvPicPr>
        <p:blipFill>
          <a:blip r:embed="rId3"/>
          <a:stretch>
            <a:fillRect/>
          </a:stretch>
        </p:blipFill>
        <p:spPr>
          <a:xfrm>
            <a:off x="4957763" y="2271862"/>
            <a:ext cx="3447528" cy="4376063"/>
          </a:xfrm>
          <a:prstGeom prst="rect">
            <a:avLst/>
          </a:prstGeom>
        </p:spPr>
      </p:pic>
      <p:sp>
        <p:nvSpPr>
          <p:cNvPr id="6" name="TextBox 5">
            <a:extLst>
              <a:ext uri="{FF2B5EF4-FFF2-40B4-BE49-F238E27FC236}">
                <a16:creationId xmlns:a16="http://schemas.microsoft.com/office/drawing/2014/main" id="{46347C58-03F0-F749-B27D-785E03DE06DB}"/>
              </a:ext>
            </a:extLst>
          </p:cNvPr>
          <p:cNvSpPr txBox="1"/>
          <p:nvPr/>
        </p:nvSpPr>
        <p:spPr>
          <a:xfrm>
            <a:off x="1000816" y="5829300"/>
            <a:ext cx="3714059" cy="523220"/>
          </a:xfrm>
          <a:prstGeom prst="rect">
            <a:avLst/>
          </a:prstGeom>
          <a:noFill/>
        </p:spPr>
        <p:txBody>
          <a:bodyPr wrap="square" rtlCol="0">
            <a:spAutoFit/>
          </a:bodyPr>
          <a:lstStyle/>
          <a:p>
            <a:r>
              <a:rPr lang="en-CA" dirty="0">
                <a:hlinkClick r:id="rId4"/>
              </a:rPr>
              <a:t>Source: https://mymodernmet.com/collage-art-collage/</a:t>
            </a:r>
            <a:endParaRPr lang="en-US" dirty="0"/>
          </a:p>
        </p:txBody>
      </p:sp>
    </p:spTree>
    <p:extLst>
      <p:ext uri="{BB962C8B-B14F-4D97-AF65-F5344CB8AC3E}">
        <p14:creationId xmlns:p14="http://schemas.microsoft.com/office/powerpoint/2010/main" val="342289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AECA53-3749-6D4E-9995-EFE53B2ADF17}"/>
              </a:ext>
            </a:extLst>
          </p:cNvPr>
          <p:cNvSpPr txBox="1"/>
          <p:nvPr/>
        </p:nvSpPr>
        <p:spPr>
          <a:xfrm>
            <a:off x="5704689" y="2744438"/>
            <a:ext cx="3296436" cy="1692771"/>
          </a:xfrm>
          <a:prstGeom prst="rect">
            <a:avLst/>
          </a:prstGeom>
          <a:noFill/>
        </p:spPr>
        <p:txBody>
          <a:bodyPr wrap="square" rtlCol="0">
            <a:spAutoFit/>
          </a:bodyPr>
          <a:lstStyle/>
          <a:p>
            <a:r>
              <a:rPr lang="en-US" sz="2600" dirty="0">
                <a:solidFill>
                  <a:srgbClr val="002060"/>
                </a:solidFill>
                <a:latin typeface="Quicksand" panose="02070303000000060000" pitchFamily="18" charset="77"/>
                <a:cs typeface="Andale Mono"/>
              </a:rPr>
              <a:t>“Make the ordinary strange.” </a:t>
            </a:r>
          </a:p>
          <a:p>
            <a:r>
              <a:rPr lang="en-US" sz="2600" dirty="0">
                <a:solidFill>
                  <a:srgbClr val="002060"/>
                </a:solidFill>
                <a:latin typeface="Quicksand" panose="02070303000000060000" pitchFamily="18" charset="77"/>
                <a:cs typeface="Andale Mono"/>
              </a:rPr>
              <a:t>Viktor </a:t>
            </a:r>
            <a:r>
              <a:rPr lang="en-US" sz="2600" dirty="0" err="1">
                <a:solidFill>
                  <a:srgbClr val="002060"/>
                </a:solidFill>
                <a:latin typeface="Quicksand" panose="02070303000000060000" pitchFamily="18" charset="77"/>
                <a:cs typeface="Andale Mono"/>
              </a:rPr>
              <a:t>Shklovsky</a:t>
            </a:r>
            <a:r>
              <a:rPr lang="en-US" sz="2600" dirty="0">
                <a:solidFill>
                  <a:srgbClr val="002060"/>
                </a:solidFill>
                <a:latin typeface="Quicksand" panose="02070303000000060000" pitchFamily="18" charset="77"/>
                <a:cs typeface="Andale Mono"/>
              </a:rPr>
              <a:t>, 1928</a:t>
            </a:r>
            <a:endParaRPr lang="en-US" sz="2600" dirty="0">
              <a:solidFill>
                <a:srgbClr val="002060"/>
              </a:solidFill>
            </a:endParaRPr>
          </a:p>
        </p:txBody>
      </p:sp>
      <p:pic>
        <p:nvPicPr>
          <p:cNvPr id="9" name="Picture 8">
            <a:extLst>
              <a:ext uri="{FF2B5EF4-FFF2-40B4-BE49-F238E27FC236}">
                <a16:creationId xmlns:a16="http://schemas.microsoft.com/office/drawing/2014/main" id="{1E97C860-5803-3943-8520-5BE498436CB0}"/>
              </a:ext>
            </a:extLst>
          </p:cNvPr>
          <p:cNvPicPr>
            <a:picLocks noChangeAspect="1"/>
          </p:cNvPicPr>
          <p:nvPr/>
        </p:nvPicPr>
        <p:blipFill>
          <a:blip r:embed="rId3"/>
          <a:stretch>
            <a:fillRect/>
          </a:stretch>
        </p:blipFill>
        <p:spPr>
          <a:xfrm>
            <a:off x="557229" y="2535448"/>
            <a:ext cx="5047446" cy="3320689"/>
          </a:xfrm>
          <a:prstGeom prst="rect">
            <a:avLst/>
          </a:prstGeom>
        </p:spPr>
      </p:pic>
      <p:sp>
        <p:nvSpPr>
          <p:cNvPr id="6" name="Google Shape;136;p20">
            <a:extLst>
              <a:ext uri="{FF2B5EF4-FFF2-40B4-BE49-F238E27FC236}">
                <a16:creationId xmlns:a16="http://schemas.microsoft.com/office/drawing/2014/main" id="{3D6ABCAC-8383-0048-A96E-6A52B2AD9BF5}"/>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000" dirty="0">
                <a:solidFill>
                  <a:schemeClr val="tx1"/>
                </a:solidFill>
              </a:rPr>
              <a:t>Formal strategies of the Avant-Garde  </a:t>
            </a:r>
          </a:p>
        </p:txBody>
      </p:sp>
      <p:sp>
        <p:nvSpPr>
          <p:cNvPr id="8" name="Google Shape;137;p20">
            <a:extLst>
              <a:ext uri="{FF2B5EF4-FFF2-40B4-BE49-F238E27FC236}">
                <a16:creationId xmlns:a16="http://schemas.microsoft.com/office/drawing/2014/main" id="{972609D7-6A8C-EF4A-9C1B-D5D88EFFB259}"/>
              </a:ext>
            </a:extLst>
          </p:cNvPr>
          <p:cNvSpPr txBox="1">
            <a:spLocks/>
          </p:cNvSpPr>
          <p:nvPr/>
        </p:nvSpPr>
        <p:spPr>
          <a:xfrm>
            <a:off x="1165475" y="1364106"/>
            <a:ext cx="7708702" cy="734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00000"/>
              </a:lnSpc>
              <a:spcBef>
                <a:spcPts val="600"/>
              </a:spcBef>
              <a:spcAft>
                <a:spcPts val="0"/>
              </a:spcAft>
              <a:buClr>
                <a:srgbClr val="F3F3F3"/>
              </a:buClr>
              <a:buSzPts val="3000"/>
              <a:buFont typeface="Quicksand"/>
              <a:buNone/>
              <a:defRPr sz="3000" b="0" i="0" u="none" strike="noStrike" cap="none">
                <a:solidFill>
                  <a:schemeClr val="tx1">
                    <a:tint val="75000"/>
                  </a:schemeClr>
                </a:solidFill>
                <a:latin typeface="Quicksand"/>
                <a:ea typeface="Quicksand"/>
                <a:cs typeface="Quicksand"/>
                <a:sym typeface="Quicksand"/>
              </a:defRPr>
            </a:lvl1pPr>
            <a:lvl2pPr marL="457200" marR="0" lvl="1" indent="0" algn="ctr" rtl="0">
              <a:lnSpc>
                <a:spcPct val="100000"/>
              </a:lnSpc>
              <a:spcBef>
                <a:spcPts val="0"/>
              </a:spcBef>
              <a:spcAft>
                <a:spcPts val="0"/>
              </a:spcAft>
              <a:buClr>
                <a:srgbClr val="F3F3F3"/>
              </a:buClr>
              <a:buSzPts val="2400"/>
              <a:buFont typeface="Quicksand"/>
              <a:buNone/>
              <a:defRPr sz="2400" b="0" i="0" u="none" strike="noStrike" cap="none">
                <a:solidFill>
                  <a:schemeClr val="tx1">
                    <a:tint val="75000"/>
                  </a:schemeClr>
                </a:solidFill>
                <a:latin typeface="Quicksand"/>
                <a:ea typeface="Quicksand"/>
                <a:cs typeface="Quicksand"/>
                <a:sym typeface="Quicksand"/>
              </a:defRPr>
            </a:lvl2pPr>
            <a:lvl3pPr marL="914400" marR="0" lvl="2" indent="0" algn="ctr" rtl="0">
              <a:lnSpc>
                <a:spcPct val="100000"/>
              </a:lnSpc>
              <a:spcBef>
                <a:spcPts val="0"/>
              </a:spcBef>
              <a:spcAft>
                <a:spcPts val="0"/>
              </a:spcAft>
              <a:buClr>
                <a:srgbClr val="F3F3F3"/>
              </a:buClr>
              <a:buSzPts val="2400"/>
              <a:buFont typeface="Quicksand"/>
              <a:buNone/>
              <a:defRPr sz="2400" b="0" i="0" u="none" strike="noStrike" cap="none">
                <a:solidFill>
                  <a:schemeClr val="tx1">
                    <a:tint val="75000"/>
                  </a:schemeClr>
                </a:solidFill>
                <a:latin typeface="Quicksand"/>
                <a:ea typeface="Quicksand"/>
                <a:cs typeface="Quicksand"/>
                <a:sym typeface="Quicksand"/>
              </a:defRPr>
            </a:lvl3pPr>
            <a:lvl4pPr marL="1371600" marR="0" lvl="3"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4pPr>
            <a:lvl5pPr marL="1828800" marR="0" lvl="4"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5pPr>
            <a:lvl6pPr marL="2286000" marR="0" lvl="5"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6pPr>
            <a:lvl7pPr marL="2743200" marR="0" lvl="6"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7pPr>
            <a:lvl8pPr marL="3200400" marR="0" lvl="7"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8pPr>
            <a:lvl9pPr marL="3657600" marR="0" lvl="8"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9pPr>
          </a:lstStyle>
          <a:p>
            <a:pPr marL="342900" indent="-342900">
              <a:buClr>
                <a:srgbClr val="002060"/>
              </a:buClr>
              <a:buFont typeface="Quicksand" panose="02070303000000060000" pitchFamily="18" charset="77"/>
              <a:buChar char="◦"/>
            </a:pPr>
            <a:r>
              <a:rPr lang="en-CA" sz="2800">
                <a:solidFill>
                  <a:srgbClr val="002060"/>
                </a:solidFill>
              </a:rPr>
              <a:t>Defamiliarization and estrangement   </a:t>
            </a:r>
            <a:endParaRPr lang="en-CA" sz="2800" dirty="0">
              <a:solidFill>
                <a:srgbClr val="002060"/>
              </a:solidFill>
            </a:endParaRPr>
          </a:p>
        </p:txBody>
      </p:sp>
    </p:spTree>
    <p:extLst>
      <p:ext uri="{BB962C8B-B14F-4D97-AF65-F5344CB8AC3E}">
        <p14:creationId xmlns:p14="http://schemas.microsoft.com/office/powerpoint/2010/main" val="173336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364106"/>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Abstraction (non-representationalism)</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13</a:t>
            </a:fld>
            <a:endParaRPr/>
          </a:p>
        </p:txBody>
      </p:sp>
      <p:sp>
        <p:nvSpPr>
          <p:cNvPr id="9" name="TextBox 8">
            <a:extLst>
              <a:ext uri="{FF2B5EF4-FFF2-40B4-BE49-F238E27FC236}">
                <a16:creationId xmlns:a16="http://schemas.microsoft.com/office/drawing/2014/main" id="{18A1AD77-CE66-3542-B188-5CFDE6A4DCDB}"/>
              </a:ext>
            </a:extLst>
          </p:cNvPr>
          <p:cNvSpPr txBox="1"/>
          <p:nvPr/>
        </p:nvSpPr>
        <p:spPr>
          <a:xfrm>
            <a:off x="849747" y="2987264"/>
            <a:ext cx="3101247" cy="1292662"/>
          </a:xfrm>
          <a:prstGeom prst="rect">
            <a:avLst/>
          </a:prstGeom>
          <a:noFill/>
        </p:spPr>
        <p:txBody>
          <a:bodyPr wrap="square" rtlCol="0">
            <a:spAutoFit/>
          </a:bodyPr>
          <a:lstStyle/>
          <a:p>
            <a:pPr algn="ctr"/>
            <a:r>
              <a:rPr lang="en-US" sz="2600" i="1" dirty="0">
                <a:latin typeface="Quicksand" panose="02070303000000060000" pitchFamily="18" charset="77"/>
              </a:rPr>
              <a:t>Bottle and Fishes (Georges Braque, c. 1910–12)</a:t>
            </a:r>
            <a:endParaRPr lang="en-US" sz="2600" dirty="0">
              <a:latin typeface="Quicksand" panose="02070303000000060000" pitchFamily="18" charset="77"/>
            </a:endParaRPr>
          </a:p>
        </p:txBody>
      </p:sp>
      <p:pic>
        <p:nvPicPr>
          <p:cNvPr id="3" name="Picture 2">
            <a:extLst>
              <a:ext uri="{FF2B5EF4-FFF2-40B4-BE49-F238E27FC236}">
                <a16:creationId xmlns:a16="http://schemas.microsoft.com/office/drawing/2014/main" id="{E3129BEB-275B-4941-A533-6E4C52FC16D8}"/>
              </a:ext>
            </a:extLst>
          </p:cNvPr>
          <p:cNvPicPr>
            <a:picLocks noChangeAspect="1"/>
          </p:cNvPicPr>
          <p:nvPr/>
        </p:nvPicPr>
        <p:blipFill>
          <a:blip r:embed="rId3"/>
          <a:stretch>
            <a:fillRect/>
          </a:stretch>
        </p:blipFill>
        <p:spPr>
          <a:xfrm>
            <a:off x="4086225" y="2528887"/>
            <a:ext cx="4278927" cy="3511064"/>
          </a:xfrm>
          <a:prstGeom prst="rect">
            <a:avLst/>
          </a:prstGeom>
        </p:spPr>
      </p:pic>
    </p:spTree>
    <p:extLst>
      <p:ext uri="{BB962C8B-B14F-4D97-AF65-F5344CB8AC3E}">
        <p14:creationId xmlns:p14="http://schemas.microsoft.com/office/powerpoint/2010/main" val="136851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364106"/>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Self-reflexivity (i.e., </a:t>
            </a:r>
            <a:r>
              <a:rPr lang="en-US" sz="2800" dirty="0">
                <a:solidFill>
                  <a:srgbClr val="002060"/>
                </a:solidFill>
                <a:latin typeface="Quicksand" panose="02070303000000060000" pitchFamily="18" charset="77"/>
              </a:rPr>
              <a:t>Brechtian theatre)</a:t>
            </a:r>
            <a:r>
              <a:rPr lang="en-CA" sz="2800"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14</a:t>
            </a:fld>
            <a:endParaRPr/>
          </a:p>
        </p:txBody>
      </p:sp>
      <p:pic>
        <p:nvPicPr>
          <p:cNvPr id="5" name="Picture 4">
            <a:extLst>
              <a:ext uri="{FF2B5EF4-FFF2-40B4-BE49-F238E27FC236}">
                <a16:creationId xmlns:a16="http://schemas.microsoft.com/office/drawing/2014/main" id="{6C46BDF0-1117-2245-98CF-33B5D2E49B1C}"/>
              </a:ext>
            </a:extLst>
          </p:cNvPr>
          <p:cNvPicPr>
            <a:picLocks noChangeAspect="1"/>
          </p:cNvPicPr>
          <p:nvPr/>
        </p:nvPicPr>
        <p:blipFill>
          <a:blip r:embed="rId3"/>
          <a:stretch>
            <a:fillRect/>
          </a:stretch>
        </p:blipFill>
        <p:spPr>
          <a:xfrm>
            <a:off x="1882432" y="2336855"/>
            <a:ext cx="5270448" cy="3917950"/>
          </a:xfrm>
          <a:prstGeom prst="rect">
            <a:avLst/>
          </a:prstGeom>
        </p:spPr>
      </p:pic>
      <p:sp>
        <p:nvSpPr>
          <p:cNvPr id="6" name="TextBox 5">
            <a:extLst>
              <a:ext uri="{FF2B5EF4-FFF2-40B4-BE49-F238E27FC236}">
                <a16:creationId xmlns:a16="http://schemas.microsoft.com/office/drawing/2014/main" id="{D9B0553A-640E-5A40-ADDA-0FE8886C4B49}"/>
              </a:ext>
            </a:extLst>
          </p:cNvPr>
          <p:cNvSpPr txBox="1"/>
          <p:nvPr/>
        </p:nvSpPr>
        <p:spPr>
          <a:xfrm>
            <a:off x="1708879" y="6437775"/>
            <a:ext cx="5846164" cy="307777"/>
          </a:xfrm>
          <a:prstGeom prst="rect">
            <a:avLst/>
          </a:prstGeom>
          <a:noFill/>
        </p:spPr>
        <p:txBody>
          <a:bodyPr wrap="square" rtlCol="0">
            <a:spAutoFit/>
          </a:bodyPr>
          <a:lstStyle/>
          <a:p>
            <a:pPr algn="ctr"/>
            <a:r>
              <a:rPr lang="en-CA" dirty="0">
                <a:hlinkClick r:id="rId4"/>
              </a:rPr>
              <a:t>Image source: https://e-cibs.org/issue-1-2018/</a:t>
            </a:r>
            <a:endParaRPr lang="en-US" dirty="0"/>
          </a:p>
        </p:txBody>
      </p:sp>
    </p:spTree>
    <p:extLst>
      <p:ext uri="{BB962C8B-B14F-4D97-AF65-F5344CB8AC3E}">
        <p14:creationId xmlns:p14="http://schemas.microsoft.com/office/powerpoint/2010/main" val="3554071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3CED3F7-38E1-0C44-A634-7AB2DEBFE332}"/>
              </a:ext>
            </a:extLst>
          </p:cNvPr>
          <p:cNvSpPr>
            <a:spLocks noGrp="1"/>
          </p:cNvSpPr>
          <p:nvPr>
            <p:ph type="sldNum" idx="12"/>
          </p:nvPr>
        </p:nvSpPr>
        <p:spPr/>
        <p:txBody>
          <a:bodyPr/>
          <a:lstStyle/>
          <a:p>
            <a:fld id="{00000000-1234-1234-1234-123412341234}" type="slidenum">
              <a:rPr lang="en" smtClean="0"/>
              <a:pPr/>
              <a:t>15</a:t>
            </a:fld>
            <a:endParaRPr lang="en"/>
          </a:p>
        </p:txBody>
      </p:sp>
      <p:sp>
        <p:nvSpPr>
          <p:cNvPr id="11" name="Google Shape;137;p20">
            <a:extLst>
              <a:ext uri="{FF2B5EF4-FFF2-40B4-BE49-F238E27FC236}">
                <a16:creationId xmlns:a16="http://schemas.microsoft.com/office/drawing/2014/main" id="{3DE7C10F-BAA5-2B43-BF1F-07FAFA2AE15A}"/>
              </a:ext>
            </a:extLst>
          </p:cNvPr>
          <p:cNvSpPr txBox="1">
            <a:spLocks noGrp="1"/>
          </p:cNvSpPr>
          <p:nvPr>
            <p:ph type="body" idx="1"/>
          </p:nvPr>
        </p:nvSpPr>
        <p:spPr>
          <a:xfrm>
            <a:off x="1165474" y="1364105"/>
            <a:ext cx="7978525" cy="1109271"/>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400" dirty="0">
                <a:solidFill>
                  <a:srgbClr val="002060"/>
                </a:solidFill>
              </a:rPr>
              <a:t>Co-authorship (performer-audience interaction)</a:t>
            </a:r>
          </a:p>
        </p:txBody>
      </p:sp>
      <p:pic>
        <p:nvPicPr>
          <p:cNvPr id="7" name="Picture 6">
            <a:extLst>
              <a:ext uri="{FF2B5EF4-FFF2-40B4-BE49-F238E27FC236}">
                <a16:creationId xmlns:a16="http://schemas.microsoft.com/office/drawing/2014/main" id="{D0C4ED97-38F6-EA44-8A1E-06C7151F5B35}"/>
              </a:ext>
            </a:extLst>
          </p:cNvPr>
          <p:cNvPicPr>
            <a:picLocks noChangeAspect="1"/>
          </p:cNvPicPr>
          <p:nvPr/>
        </p:nvPicPr>
        <p:blipFill>
          <a:blip r:embed="rId3"/>
          <a:stretch>
            <a:fillRect/>
          </a:stretch>
        </p:blipFill>
        <p:spPr>
          <a:xfrm>
            <a:off x="2293681" y="2256694"/>
            <a:ext cx="4372101" cy="2914734"/>
          </a:xfrm>
          <a:prstGeom prst="rect">
            <a:avLst/>
          </a:prstGeom>
        </p:spPr>
      </p:pic>
      <p:sp>
        <p:nvSpPr>
          <p:cNvPr id="9" name="TextBox 8">
            <a:extLst>
              <a:ext uri="{FF2B5EF4-FFF2-40B4-BE49-F238E27FC236}">
                <a16:creationId xmlns:a16="http://schemas.microsoft.com/office/drawing/2014/main" id="{B230B61B-732C-F84A-83E1-0AEC2EE0258F}"/>
              </a:ext>
            </a:extLst>
          </p:cNvPr>
          <p:cNvSpPr txBox="1"/>
          <p:nvPr/>
        </p:nvSpPr>
        <p:spPr>
          <a:xfrm>
            <a:off x="1414218" y="5441431"/>
            <a:ext cx="6721808" cy="769441"/>
          </a:xfrm>
          <a:prstGeom prst="rect">
            <a:avLst/>
          </a:prstGeom>
          <a:noFill/>
        </p:spPr>
        <p:txBody>
          <a:bodyPr wrap="square" rtlCol="0">
            <a:spAutoFit/>
          </a:bodyPr>
          <a:lstStyle/>
          <a:p>
            <a:pPr algn="ctr"/>
            <a:r>
              <a:rPr lang="en-CA" sz="2200" dirty="0">
                <a:solidFill>
                  <a:schemeClr val="tx1"/>
                </a:solidFill>
                <a:latin typeface="Quicksand" panose="02070303000000060000" pitchFamily="18" charset="77"/>
              </a:rPr>
              <a:t>Augusto Boal’s </a:t>
            </a:r>
            <a:r>
              <a:rPr lang="en-CA" sz="2200" i="1" dirty="0">
                <a:solidFill>
                  <a:schemeClr val="tx1"/>
                </a:solidFill>
                <a:latin typeface="Quicksand" panose="02070303000000060000" pitchFamily="18" charset="77"/>
              </a:rPr>
              <a:t>Theatre of the Oppressed </a:t>
            </a:r>
            <a:r>
              <a:rPr lang="en-CA" sz="2200" dirty="0">
                <a:solidFill>
                  <a:schemeClr val="tx1"/>
                </a:solidFill>
                <a:latin typeface="Quicksand" panose="02070303000000060000" pitchFamily="18" charset="77"/>
              </a:rPr>
              <a:t>(participatory theatre)</a:t>
            </a:r>
            <a:endParaRPr lang="en-US" sz="2200" dirty="0"/>
          </a:p>
        </p:txBody>
      </p:sp>
      <p:sp>
        <p:nvSpPr>
          <p:cNvPr id="13" name="Google Shape;136;p20">
            <a:extLst>
              <a:ext uri="{FF2B5EF4-FFF2-40B4-BE49-F238E27FC236}">
                <a16:creationId xmlns:a16="http://schemas.microsoft.com/office/drawing/2014/main" id="{EF95FCF9-3346-D347-9810-EE7A7672C6F7}"/>
              </a:ext>
            </a:extLst>
          </p:cNvPr>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Tree>
    <p:extLst>
      <p:ext uri="{BB962C8B-B14F-4D97-AF65-F5344CB8AC3E}">
        <p14:creationId xmlns:p14="http://schemas.microsoft.com/office/powerpoint/2010/main" val="388707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0"/>
          <p:cNvSpPr txBox="1">
            <a:spLocks noGrp="1"/>
          </p:cNvSpPr>
          <p:nvPr>
            <p:ph type="body" idx="1"/>
          </p:nvPr>
        </p:nvSpPr>
        <p:spPr>
          <a:xfrm>
            <a:off x="1165474" y="1484026"/>
            <a:ext cx="7588781" cy="1004342"/>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dirty="0">
                <a:solidFill>
                  <a:srgbClr val="002060"/>
                </a:solidFill>
              </a:rPr>
              <a:t> </a:t>
            </a:r>
            <a:r>
              <a:rPr lang="en-CA" sz="2800" dirty="0">
                <a:solidFill>
                  <a:srgbClr val="002060"/>
                </a:solidFill>
              </a:rPr>
              <a:t>Rebelling against dominant culture (role of provocateur)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16</a:t>
            </a:fld>
            <a:endParaRPr/>
          </a:p>
        </p:txBody>
      </p:sp>
      <p:pic>
        <p:nvPicPr>
          <p:cNvPr id="3" name="Picture 2">
            <a:extLst>
              <a:ext uri="{FF2B5EF4-FFF2-40B4-BE49-F238E27FC236}">
                <a16:creationId xmlns:a16="http://schemas.microsoft.com/office/drawing/2014/main" id="{67D76A71-1091-0046-ABB2-40E8D65773EA}"/>
              </a:ext>
            </a:extLst>
          </p:cNvPr>
          <p:cNvPicPr>
            <a:picLocks noChangeAspect="1"/>
          </p:cNvPicPr>
          <p:nvPr/>
        </p:nvPicPr>
        <p:blipFill>
          <a:blip r:embed="rId3"/>
          <a:stretch>
            <a:fillRect/>
          </a:stretch>
        </p:blipFill>
        <p:spPr>
          <a:xfrm>
            <a:off x="5239047" y="2646474"/>
            <a:ext cx="3063611" cy="4001451"/>
          </a:xfrm>
          <a:prstGeom prst="rect">
            <a:avLst/>
          </a:prstGeom>
        </p:spPr>
      </p:pic>
      <p:sp>
        <p:nvSpPr>
          <p:cNvPr id="7" name="TextBox 6">
            <a:extLst>
              <a:ext uri="{FF2B5EF4-FFF2-40B4-BE49-F238E27FC236}">
                <a16:creationId xmlns:a16="http://schemas.microsoft.com/office/drawing/2014/main" id="{EC5FF73B-A120-B649-9432-8EFE79F7231A}"/>
              </a:ext>
            </a:extLst>
          </p:cNvPr>
          <p:cNvSpPr txBox="1"/>
          <p:nvPr/>
        </p:nvSpPr>
        <p:spPr>
          <a:xfrm>
            <a:off x="1094285" y="3162919"/>
            <a:ext cx="4077321" cy="892552"/>
          </a:xfrm>
          <a:prstGeom prst="rect">
            <a:avLst/>
          </a:prstGeom>
          <a:noFill/>
        </p:spPr>
        <p:txBody>
          <a:bodyPr wrap="square" rtlCol="0">
            <a:spAutoFit/>
          </a:bodyPr>
          <a:lstStyle/>
          <a:p>
            <a:r>
              <a:rPr lang="en-US" sz="2600" i="1" dirty="0">
                <a:latin typeface="Quicksand" panose="02070303000000060000" pitchFamily="18" charset="77"/>
              </a:rPr>
              <a:t>Fountain</a:t>
            </a:r>
            <a:r>
              <a:rPr lang="en-US" sz="2600" dirty="0">
                <a:latin typeface="Quicksand" panose="02070303000000060000" pitchFamily="18" charset="77"/>
              </a:rPr>
              <a:t> </a:t>
            </a:r>
          </a:p>
          <a:p>
            <a:r>
              <a:rPr lang="en-US" sz="2600" dirty="0">
                <a:latin typeface="Quicksand" panose="02070303000000060000" pitchFamily="18" charset="77"/>
              </a:rPr>
              <a:t>(Marcel Duchamp, 1917)</a:t>
            </a:r>
          </a:p>
        </p:txBody>
      </p:sp>
      <p:sp>
        <p:nvSpPr>
          <p:cNvPr id="11" name="Google Shape;136;p20">
            <a:extLst>
              <a:ext uri="{FF2B5EF4-FFF2-40B4-BE49-F238E27FC236}">
                <a16:creationId xmlns:a16="http://schemas.microsoft.com/office/drawing/2014/main" id="{E77B181E-6B67-1243-A44F-7B627717B6F2}"/>
              </a:ext>
            </a:extLst>
          </p:cNvPr>
          <p:cNvSpPr txBox="1">
            <a:spLocks noGrp="1"/>
          </p:cNvSpPr>
          <p:nvPr>
            <p:ph type="title"/>
          </p:nvPr>
        </p:nvSpPr>
        <p:spPr>
          <a:xfrm>
            <a:off x="1165474" y="665975"/>
            <a:ext cx="7978525"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Political strategies of the Avant-Garde </a:t>
            </a:r>
            <a:endParaRPr sz="3000" dirty="0">
              <a:solidFill>
                <a:schemeClr val="tx1"/>
              </a:solidFill>
            </a:endParaRPr>
          </a:p>
        </p:txBody>
      </p:sp>
    </p:spTree>
    <p:extLst>
      <p:ext uri="{BB962C8B-B14F-4D97-AF65-F5344CB8AC3E}">
        <p14:creationId xmlns:p14="http://schemas.microsoft.com/office/powerpoint/2010/main" val="664788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4" y="665975"/>
            <a:ext cx="7978525"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Political strategies of the Avant-Garde </a:t>
            </a:r>
            <a:endParaRPr sz="3000" dirty="0">
              <a:solidFill>
                <a:schemeClr val="tx1"/>
              </a:solidFill>
            </a:endParaRPr>
          </a:p>
        </p:txBody>
      </p:sp>
      <p:sp>
        <p:nvSpPr>
          <p:cNvPr id="137" name="Google Shape;137;p20"/>
          <p:cNvSpPr txBox="1">
            <a:spLocks noGrp="1"/>
          </p:cNvSpPr>
          <p:nvPr>
            <p:ph type="body" idx="1"/>
          </p:nvPr>
        </p:nvSpPr>
        <p:spPr>
          <a:xfrm>
            <a:off x="998836" y="1484026"/>
            <a:ext cx="4318913" cy="5227899"/>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400" dirty="0">
                <a:solidFill>
                  <a:srgbClr val="002060"/>
                </a:solidFill>
              </a:rPr>
              <a:t>Placed high value on experimentation (play)/ privileged artistic process over product</a:t>
            </a:r>
          </a:p>
          <a:p>
            <a:pPr marL="0" indent="0">
              <a:buClr>
                <a:srgbClr val="002060"/>
              </a:buClr>
              <a:buNone/>
            </a:pPr>
            <a:endParaRPr lang="en-CA" sz="2400" dirty="0">
              <a:solidFill>
                <a:srgbClr val="002060"/>
              </a:solidFill>
            </a:endParaRPr>
          </a:p>
          <a:p>
            <a:pPr marL="342900" indent="-342900">
              <a:buClr>
                <a:srgbClr val="002060"/>
              </a:buClr>
              <a:buFont typeface="Quicksand" panose="02070303000000060000" pitchFamily="18" charset="77"/>
              <a:buChar char="◦"/>
            </a:pPr>
            <a:r>
              <a:rPr lang="en-CA" sz="2400" dirty="0">
                <a:solidFill>
                  <a:srgbClr val="002060"/>
                </a:solidFill>
              </a:rPr>
              <a:t>Challenged aesthetic/institutional art norms</a:t>
            </a:r>
          </a:p>
          <a:p>
            <a:pPr marL="342900" indent="-342900">
              <a:buClr>
                <a:srgbClr val="002060"/>
              </a:buClr>
              <a:buFont typeface="Quicksand" panose="02070303000000060000" pitchFamily="18" charset="77"/>
              <a:buChar char="◦"/>
            </a:pPr>
            <a:endParaRPr lang="en-CA" sz="2400" dirty="0">
              <a:solidFill>
                <a:srgbClr val="002060"/>
              </a:solidFill>
            </a:endParaRPr>
          </a:p>
          <a:p>
            <a:pPr marL="342900" indent="-342900">
              <a:buClr>
                <a:srgbClr val="002060"/>
              </a:buClr>
              <a:buFont typeface="Quicksand" panose="02070303000000060000" pitchFamily="18" charset="77"/>
              <a:buChar char="◦"/>
            </a:pPr>
            <a:r>
              <a:rPr lang="en-CA" sz="2400" dirty="0">
                <a:solidFill>
                  <a:srgbClr val="002060"/>
                </a:solidFill>
              </a:rPr>
              <a:t>Anti-commercial; anti-capitalist; socially transformative objectives</a:t>
            </a:r>
          </a:p>
          <a:p>
            <a:pPr marL="342900" indent="-342900">
              <a:buClr>
                <a:srgbClr val="002060"/>
              </a:buClr>
              <a:buFont typeface="Quicksand" panose="02070303000000060000" pitchFamily="18" charset="77"/>
              <a:buChar char="◦"/>
            </a:pPr>
            <a:endParaRPr lang="en-CA" sz="2400" dirty="0">
              <a:solidFill>
                <a:srgbClr val="002060"/>
              </a:solidFill>
            </a:endParaRPr>
          </a:p>
          <a:p>
            <a:pPr marL="0" indent="0">
              <a:buClr>
                <a:srgbClr val="002060"/>
              </a:buClr>
              <a:buNone/>
            </a:pPr>
            <a:r>
              <a:rPr lang="en-CA" sz="2600"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17</a:t>
            </a:fld>
            <a:endParaRPr/>
          </a:p>
        </p:txBody>
      </p:sp>
      <p:pic>
        <p:nvPicPr>
          <p:cNvPr id="3" name="Picture 2">
            <a:extLst>
              <a:ext uri="{FF2B5EF4-FFF2-40B4-BE49-F238E27FC236}">
                <a16:creationId xmlns:a16="http://schemas.microsoft.com/office/drawing/2014/main" id="{40D0D66C-0B5F-1948-B07B-40CDAD1189CB}"/>
              </a:ext>
            </a:extLst>
          </p:cNvPr>
          <p:cNvPicPr>
            <a:picLocks noChangeAspect="1"/>
          </p:cNvPicPr>
          <p:nvPr/>
        </p:nvPicPr>
        <p:blipFill>
          <a:blip r:embed="rId3"/>
          <a:stretch>
            <a:fillRect/>
          </a:stretch>
        </p:blipFill>
        <p:spPr>
          <a:xfrm>
            <a:off x="5484387" y="1484026"/>
            <a:ext cx="3313120" cy="4107306"/>
          </a:xfrm>
          <a:prstGeom prst="rect">
            <a:avLst/>
          </a:prstGeom>
        </p:spPr>
      </p:pic>
      <p:sp>
        <p:nvSpPr>
          <p:cNvPr id="4" name="TextBox 3">
            <a:extLst>
              <a:ext uri="{FF2B5EF4-FFF2-40B4-BE49-F238E27FC236}">
                <a16:creationId xmlns:a16="http://schemas.microsoft.com/office/drawing/2014/main" id="{F69AECCE-A178-6D44-B7C9-344BD0C077C5}"/>
              </a:ext>
            </a:extLst>
          </p:cNvPr>
          <p:cNvSpPr txBox="1"/>
          <p:nvPr/>
        </p:nvSpPr>
        <p:spPr>
          <a:xfrm>
            <a:off x="5317749" y="5696262"/>
            <a:ext cx="3841241" cy="1015663"/>
          </a:xfrm>
          <a:prstGeom prst="rect">
            <a:avLst/>
          </a:prstGeom>
          <a:noFill/>
        </p:spPr>
        <p:txBody>
          <a:bodyPr wrap="square" rtlCol="0">
            <a:spAutoFit/>
          </a:bodyPr>
          <a:lstStyle/>
          <a:p>
            <a:pPr algn="ctr"/>
            <a:r>
              <a:rPr lang="en-US" sz="2000" i="1" dirty="0">
                <a:latin typeface="Quicksand" panose="02070303000000060000" pitchFamily="18" charset="77"/>
              </a:rPr>
              <a:t>The Art Critic</a:t>
            </a:r>
            <a:r>
              <a:rPr lang="en-US" sz="2000" dirty="0">
                <a:latin typeface="Quicksand" panose="02070303000000060000" pitchFamily="18" charset="77"/>
              </a:rPr>
              <a:t> (Raoul Hausmann, 1919–20)  </a:t>
            </a:r>
            <a:br>
              <a:rPr lang="en-US" sz="2000" dirty="0">
                <a:latin typeface="Quicksand" panose="02070303000000060000" pitchFamily="18" charset="77"/>
              </a:rPr>
            </a:br>
            <a:r>
              <a:rPr lang="en-US" sz="2000" dirty="0">
                <a:latin typeface="Quicksand" panose="02070303000000060000" pitchFamily="18" charset="77"/>
              </a:rPr>
              <a:t>Tate Gallery </a:t>
            </a:r>
          </a:p>
        </p:txBody>
      </p:sp>
    </p:spTree>
    <p:extLst>
      <p:ext uri="{BB962C8B-B14F-4D97-AF65-F5344CB8AC3E}">
        <p14:creationId xmlns:p14="http://schemas.microsoft.com/office/powerpoint/2010/main" val="2885423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EAFD-42A8-E94D-98BC-3A659BFAC69C}"/>
              </a:ext>
            </a:extLst>
          </p:cNvPr>
          <p:cNvSpPr>
            <a:spLocks noGrp="1"/>
          </p:cNvSpPr>
          <p:nvPr>
            <p:ph type="ctrTitle"/>
          </p:nvPr>
        </p:nvSpPr>
        <p:spPr>
          <a:xfrm>
            <a:off x="1530176" y="3077050"/>
            <a:ext cx="7417055" cy="709800"/>
          </a:xfrm>
        </p:spPr>
        <p:txBody>
          <a:bodyPr/>
          <a:lstStyle/>
          <a:p>
            <a:r>
              <a:rPr lang="en-US" sz="2600" dirty="0">
                <a:solidFill>
                  <a:srgbClr val="002060"/>
                </a:solidFill>
              </a:rPr>
              <a:t>How do Avant-Garde’s strategies map to games?</a:t>
            </a:r>
          </a:p>
        </p:txBody>
      </p:sp>
      <p:sp>
        <p:nvSpPr>
          <p:cNvPr id="4" name="Slide Number Placeholder 3">
            <a:extLst>
              <a:ext uri="{FF2B5EF4-FFF2-40B4-BE49-F238E27FC236}">
                <a16:creationId xmlns:a16="http://schemas.microsoft.com/office/drawing/2014/main" id="{B171E687-1C2A-1045-8DB3-31671C318352}"/>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6" name="Picture 5" descr="mainichi-thumb-478x367-7584.jpg">
            <a:extLst>
              <a:ext uri="{FF2B5EF4-FFF2-40B4-BE49-F238E27FC236}">
                <a16:creationId xmlns:a16="http://schemas.microsoft.com/office/drawing/2014/main" id="{8236DFC7-E91A-674E-B32E-5D9310090A7B}"/>
              </a:ext>
            </a:extLst>
          </p:cNvPr>
          <p:cNvPicPr>
            <a:picLocks noChangeAspect="1"/>
          </p:cNvPicPr>
          <p:nvPr/>
        </p:nvPicPr>
        <p:blipFill>
          <a:blip r:embed="rId3"/>
          <a:stretch>
            <a:fillRect/>
          </a:stretch>
        </p:blipFill>
        <p:spPr>
          <a:xfrm>
            <a:off x="4618299" y="3958558"/>
            <a:ext cx="3516008" cy="2699530"/>
          </a:xfrm>
          <a:prstGeom prst="rect">
            <a:avLst/>
          </a:prstGeom>
        </p:spPr>
      </p:pic>
      <p:sp>
        <p:nvSpPr>
          <p:cNvPr id="8" name="Google Shape;102;p16">
            <a:extLst>
              <a:ext uri="{FF2B5EF4-FFF2-40B4-BE49-F238E27FC236}">
                <a16:creationId xmlns:a16="http://schemas.microsoft.com/office/drawing/2014/main" id="{3AB37CBA-4097-F543-A07E-25CEACB2AA0A}"/>
              </a:ext>
            </a:extLst>
          </p:cNvPr>
          <p:cNvSpPr txBox="1">
            <a:spLocks/>
          </p:cNvSpPr>
          <p:nvPr/>
        </p:nvSpPr>
        <p:spPr>
          <a:xfrm>
            <a:off x="1435263" y="5578997"/>
            <a:ext cx="3356656" cy="694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r>
              <a:rPr lang="en-US" sz="2000" i="1" dirty="0">
                <a:solidFill>
                  <a:schemeClr val="tx1"/>
                </a:solidFill>
              </a:rPr>
              <a:t>Mainichi </a:t>
            </a:r>
            <a:r>
              <a:rPr lang="en-US" sz="2000" dirty="0">
                <a:solidFill>
                  <a:schemeClr val="tx1"/>
                </a:solidFill>
              </a:rPr>
              <a:t>(Mattie Brice) </a:t>
            </a:r>
          </a:p>
        </p:txBody>
      </p:sp>
      <p:pic>
        <p:nvPicPr>
          <p:cNvPr id="7" name="Picture 6">
            <a:extLst>
              <a:ext uri="{FF2B5EF4-FFF2-40B4-BE49-F238E27FC236}">
                <a16:creationId xmlns:a16="http://schemas.microsoft.com/office/drawing/2014/main" id="{44B589B8-53D6-7945-BF14-FE37DFE8C68F}"/>
              </a:ext>
            </a:extLst>
          </p:cNvPr>
          <p:cNvPicPr>
            <a:picLocks noChangeAspect="1"/>
          </p:cNvPicPr>
          <p:nvPr/>
        </p:nvPicPr>
        <p:blipFill>
          <a:blip r:embed="rId4"/>
          <a:stretch>
            <a:fillRect/>
          </a:stretch>
        </p:blipFill>
        <p:spPr>
          <a:xfrm>
            <a:off x="1435263" y="387850"/>
            <a:ext cx="3356656" cy="2517492"/>
          </a:xfrm>
          <a:prstGeom prst="rect">
            <a:avLst/>
          </a:prstGeom>
        </p:spPr>
      </p:pic>
      <p:sp>
        <p:nvSpPr>
          <p:cNvPr id="9" name="Google Shape;102;p16">
            <a:extLst>
              <a:ext uri="{FF2B5EF4-FFF2-40B4-BE49-F238E27FC236}">
                <a16:creationId xmlns:a16="http://schemas.microsoft.com/office/drawing/2014/main" id="{4D65AAD8-125A-F44A-BF9E-F15FB920F182}"/>
              </a:ext>
            </a:extLst>
          </p:cNvPr>
          <p:cNvSpPr txBox="1">
            <a:spLocks/>
          </p:cNvSpPr>
          <p:nvPr/>
        </p:nvSpPr>
        <p:spPr>
          <a:xfrm>
            <a:off x="4959521" y="2073789"/>
            <a:ext cx="3356656" cy="694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r>
              <a:rPr lang="en-US" sz="2000" i="1" dirty="0" err="1">
                <a:solidFill>
                  <a:schemeClr val="tx1"/>
                </a:solidFill>
              </a:rPr>
              <a:t>Slipgate</a:t>
            </a:r>
            <a:r>
              <a:rPr lang="en-US" sz="2000" i="1" dirty="0">
                <a:solidFill>
                  <a:schemeClr val="tx1"/>
                </a:solidFill>
              </a:rPr>
              <a:t> level in Untitled Game </a:t>
            </a:r>
            <a:r>
              <a:rPr lang="en-US" sz="2000" dirty="0">
                <a:solidFill>
                  <a:schemeClr val="tx1"/>
                </a:solidFill>
              </a:rPr>
              <a:t>(Jodi) </a:t>
            </a:r>
          </a:p>
        </p:txBody>
      </p:sp>
    </p:spTree>
    <p:extLst>
      <p:ext uri="{BB962C8B-B14F-4D97-AF65-F5344CB8AC3E}">
        <p14:creationId xmlns:p14="http://schemas.microsoft.com/office/powerpoint/2010/main" val="267719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375" y="1393242"/>
            <a:ext cx="3687683" cy="1589801"/>
          </a:xfrm>
        </p:spPr>
        <p:txBody>
          <a:bodyPr>
            <a:noAutofit/>
          </a:bodyPr>
          <a:lstStyle/>
          <a:p>
            <a:r>
              <a:rPr lang="en-US" sz="2200" dirty="0">
                <a:solidFill>
                  <a:schemeClr val="tx1"/>
                </a:solidFill>
                <a:latin typeface="Quicksand" panose="02070303000000060000" pitchFamily="18" charset="77"/>
                <a:cs typeface="Andale Mono"/>
              </a:rPr>
              <a:t>AAA games: combat-centric (FPS), reward-focused, win/lose, trope characters and stories</a:t>
            </a:r>
          </a:p>
        </p:txBody>
      </p:sp>
      <p:pic>
        <p:nvPicPr>
          <p:cNvPr id="11" name="Content Placeholder 10" descr="Mass Effect 3 .jpg"/>
          <p:cNvPicPr>
            <a:picLocks noGrp="1" noChangeAspect="1"/>
          </p:cNvPicPr>
          <p:nvPr>
            <p:ph idx="1"/>
          </p:nvPr>
        </p:nvPicPr>
        <p:blipFill>
          <a:blip r:embed="rId3"/>
          <a:stretch>
            <a:fillRect/>
          </a:stretch>
        </p:blipFill>
        <p:spPr>
          <a:xfrm>
            <a:off x="4317168" y="1393242"/>
            <a:ext cx="3762530" cy="3978406"/>
          </a:xfrm>
        </p:spPr>
      </p:pic>
      <p:pic>
        <p:nvPicPr>
          <p:cNvPr id="9" name="Picture 8" descr="deus ex eye.jpg"/>
          <p:cNvPicPr>
            <a:picLocks noChangeAspect="1"/>
          </p:cNvPicPr>
          <p:nvPr/>
        </p:nvPicPr>
        <p:blipFill>
          <a:blip r:embed="rId4"/>
          <a:stretch>
            <a:fillRect/>
          </a:stretch>
        </p:blipFill>
        <p:spPr>
          <a:xfrm>
            <a:off x="989247" y="3132100"/>
            <a:ext cx="4103830" cy="1814654"/>
          </a:xfrm>
          <a:prstGeom prst="rect">
            <a:avLst/>
          </a:prstGeom>
        </p:spPr>
      </p:pic>
      <p:sp>
        <p:nvSpPr>
          <p:cNvPr id="6" name="Title 1">
            <a:extLst>
              <a:ext uri="{FF2B5EF4-FFF2-40B4-BE49-F238E27FC236}">
                <a16:creationId xmlns:a16="http://schemas.microsoft.com/office/drawing/2014/main" id="{F7045521-5357-DE4E-9D02-FE2CD5436D24}"/>
              </a:ext>
            </a:extLst>
          </p:cNvPr>
          <p:cNvSpPr txBox="1">
            <a:spLocks/>
          </p:cNvSpPr>
          <p:nvPr/>
        </p:nvSpPr>
        <p:spPr>
          <a:xfrm>
            <a:off x="628650" y="448188"/>
            <a:ext cx="7886700" cy="483607"/>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Quicksand" panose="02070303000000060000" pitchFamily="18" charset="77"/>
                <a:cs typeface="Futura Medium" panose="020B0602020204020303" pitchFamily="34" charset="-79"/>
              </a:rPr>
              <a:t>Mainstream games</a:t>
            </a:r>
          </a:p>
        </p:txBody>
      </p:sp>
    </p:spTree>
    <p:extLst>
      <p:ext uri="{BB962C8B-B14F-4D97-AF65-F5344CB8AC3E}">
        <p14:creationId xmlns:p14="http://schemas.microsoft.com/office/powerpoint/2010/main" val="3106738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lvl="0"/>
            <a:r>
              <a:rPr lang="en" sz="2200" dirty="0">
                <a:solidFill>
                  <a:schemeClr val="tx1"/>
                </a:solidFill>
              </a:rPr>
              <a:t>Required Readings: </a:t>
            </a:r>
            <a:endParaRPr sz="2200" dirty="0">
              <a:solidFill>
                <a:schemeClr val="tx1"/>
              </a:solidFill>
            </a:endParaRPr>
          </a:p>
        </p:txBody>
      </p:sp>
      <p:sp>
        <p:nvSpPr>
          <p:cNvPr id="137" name="Google Shape;137;p20"/>
          <p:cNvSpPr txBox="1">
            <a:spLocks noGrp="1"/>
          </p:cNvSpPr>
          <p:nvPr>
            <p:ph type="body" idx="1"/>
          </p:nvPr>
        </p:nvSpPr>
        <p:spPr>
          <a:xfrm>
            <a:off x="1165475" y="1125875"/>
            <a:ext cx="7906382" cy="2660313"/>
          </a:xfrm>
          <a:prstGeom prst="rect">
            <a:avLst/>
          </a:prstGeom>
        </p:spPr>
        <p:txBody>
          <a:bodyPr spcFirstLastPara="1" wrap="square" lIns="91425" tIns="91425" rIns="91425" bIns="91425" anchor="t" anchorCtr="0">
            <a:noAutofit/>
          </a:bodyPr>
          <a:lstStyle/>
          <a:p>
            <a:pPr marL="0" indent="0">
              <a:buNone/>
            </a:pPr>
            <a:r>
              <a:rPr lang="en-CA" sz="2200" dirty="0">
                <a:solidFill>
                  <a:srgbClr val="002060"/>
                </a:solidFill>
              </a:rPr>
              <a:t>Flanagan, Mary. (Ch. 4 Language Games). </a:t>
            </a:r>
            <a:r>
              <a:rPr lang="en-CA" sz="2200" i="1" dirty="0">
                <a:solidFill>
                  <a:srgbClr val="002060"/>
                </a:solidFill>
              </a:rPr>
              <a:t>Critical Play: Radical Game Desig</a:t>
            </a:r>
            <a:r>
              <a:rPr lang="en-CA" sz="2200" dirty="0">
                <a:solidFill>
                  <a:srgbClr val="002060"/>
                </a:solidFill>
              </a:rPr>
              <a:t>n. MIT Press, 2009. </a:t>
            </a:r>
          </a:p>
          <a:p>
            <a:pPr marL="0" indent="0">
              <a:buNone/>
            </a:pPr>
            <a:endParaRPr lang="en-CA" sz="2200" dirty="0">
              <a:solidFill>
                <a:srgbClr val="002060"/>
              </a:solidFill>
            </a:endParaRPr>
          </a:p>
          <a:p>
            <a:pPr marL="0" indent="0">
              <a:buNone/>
            </a:pPr>
            <a:r>
              <a:rPr lang="en-CA" sz="2200" dirty="0">
                <a:solidFill>
                  <a:srgbClr val="002060"/>
                </a:solidFill>
              </a:rPr>
              <a:t>Gillian, Whitlock, and Poletti Anna. "Self-regarding Art." </a:t>
            </a:r>
            <a:r>
              <a:rPr lang="en-CA" sz="2200" i="1" dirty="0">
                <a:solidFill>
                  <a:srgbClr val="002060"/>
                </a:solidFill>
              </a:rPr>
              <a:t>Biography</a:t>
            </a:r>
            <a:r>
              <a:rPr lang="en-CA" sz="2200" dirty="0">
                <a:solidFill>
                  <a:srgbClr val="002060"/>
                </a:solidFill>
              </a:rPr>
              <a:t>. 31.1 (2008).</a:t>
            </a:r>
          </a:p>
          <a:p>
            <a:pPr marL="0" indent="0">
              <a:buNone/>
            </a:pPr>
            <a:endParaRPr lang="en-CA" sz="2200" dirty="0">
              <a:solidFill>
                <a:srgbClr val="002060"/>
              </a:solidFill>
            </a:endParaRPr>
          </a:p>
          <a:p>
            <a:pPr marL="0" indent="0">
              <a:buNone/>
            </a:pPr>
            <a:r>
              <a:rPr lang="en-CA" sz="2200" dirty="0">
                <a:solidFill>
                  <a:srgbClr val="002060"/>
                </a:solidFill>
              </a:rPr>
              <a:t>Friedhoff, Jane. “Untangling Twine: A Platform Study”. </a:t>
            </a:r>
            <a:r>
              <a:rPr lang="en-CA" sz="2200" i="1" dirty="0">
                <a:solidFill>
                  <a:srgbClr val="002060"/>
                </a:solidFill>
              </a:rPr>
              <a:t>Proceedings of </a:t>
            </a:r>
            <a:r>
              <a:rPr lang="en-CA" sz="2200" i="1" dirty="0" err="1">
                <a:solidFill>
                  <a:srgbClr val="002060"/>
                </a:solidFill>
              </a:rPr>
              <a:t>DiGRA</a:t>
            </a:r>
            <a:r>
              <a:rPr lang="en-CA" sz="2200" i="1" dirty="0">
                <a:solidFill>
                  <a:srgbClr val="002060"/>
                </a:solidFill>
              </a:rPr>
              <a:t> 2013: </a:t>
            </a:r>
            <a:r>
              <a:rPr lang="en-CA" sz="2200" i="1" dirty="0" err="1">
                <a:solidFill>
                  <a:srgbClr val="002060"/>
                </a:solidFill>
              </a:rPr>
              <a:t>DeFragging</a:t>
            </a:r>
            <a:r>
              <a:rPr lang="en-CA" sz="2200" i="1" dirty="0">
                <a:solidFill>
                  <a:srgbClr val="002060"/>
                </a:solidFill>
              </a:rPr>
              <a:t> Game Studies. </a:t>
            </a:r>
            <a:r>
              <a:rPr lang="en-CA" sz="2200" dirty="0">
                <a:solidFill>
                  <a:srgbClr val="002060"/>
                </a:solidFill>
              </a:rPr>
              <a:t>2013.  </a:t>
            </a:r>
          </a:p>
          <a:p>
            <a:pPr marL="0" indent="0">
              <a:buNone/>
            </a:pPr>
            <a:endParaRPr lang="en-CA" i="1" dirty="0">
              <a:solidFill>
                <a:schemeClr val="tx1"/>
              </a:solidFill>
            </a:endParaRPr>
          </a:p>
          <a:p>
            <a:pPr marL="0" indent="0">
              <a:buNone/>
            </a:pPr>
            <a:endParaRPr lang="en-CA" dirty="0">
              <a:solidFill>
                <a:schemeClr val="tx1"/>
              </a:solidFill>
            </a:endParaRPr>
          </a:p>
          <a:p>
            <a:pPr marL="0" indent="0">
              <a:buNone/>
            </a:pPr>
            <a:endParaRPr lang="en-CA" dirty="0">
              <a:solidFill>
                <a:srgbClr val="002060"/>
              </a:solidFill>
            </a:endParaRPr>
          </a:p>
          <a:p>
            <a:pPr marL="0" indent="0">
              <a:buNone/>
            </a:pPr>
            <a:endParaRPr lang="en-CA" dirty="0">
              <a:solidFill>
                <a:srgbClr val="002060"/>
              </a:solidFill>
            </a:endParaRPr>
          </a:p>
          <a:p>
            <a:pPr marL="0" indent="0">
              <a:buNone/>
            </a:pPr>
            <a:endParaRPr lang="en-CA" dirty="0">
              <a:solidFill>
                <a:srgbClr val="002060"/>
              </a:solidFill>
            </a:endParaRP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spTree>
    <p:extLst>
      <p:ext uri="{BB962C8B-B14F-4D97-AF65-F5344CB8AC3E}">
        <p14:creationId xmlns:p14="http://schemas.microsoft.com/office/powerpoint/2010/main" val="232899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F44881-2500-A04D-BAAD-AE4668DFF500}"/>
              </a:ext>
            </a:extLst>
          </p:cNvPr>
          <p:cNvSpPr>
            <a:spLocks noGrp="1"/>
          </p:cNvSpPr>
          <p:nvPr>
            <p:ph type="sldNum" sz="quarter" idx="12"/>
          </p:nvPr>
        </p:nvSpPr>
        <p:spPr/>
        <p:txBody>
          <a:bodyPr/>
          <a:lstStyle/>
          <a:p>
            <a:fld id="{7086AAD5-2889-F043-B3CA-66C4214B6B34}" type="slidenum">
              <a:rPr lang="en-US" smtClean="0"/>
              <a:t>20</a:t>
            </a:fld>
            <a:endParaRPr lang="en-US"/>
          </a:p>
        </p:txBody>
      </p:sp>
      <p:pic>
        <p:nvPicPr>
          <p:cNvPr id="5" name="Content Placeholder 4">
            <a:extLst>
              <a:ext uri="{FF2B5EF4-FFF2-40B4-BE49-F238E27FC236}">
                <a16:creationId xmlns:a16="http://schemas.microsoft.com/office/drawing/2014/main" id="{F4183ED9-4E76-2D47-890F-7DECD1E5CF07}"/>
              </a:ext>
            </a:extLst>
          </p:cNvPr>
          <p:cNvPicPr>
            <a:picLocks noChangeAspect="1"/>
          </p:cNvPicPr>
          <p:nvPr/>
        </p:nvPicPr>
        <p:blipFill>
          <a:blip r:embed="rId3"/>
          <a:stretch>
            <a:fillRect/>
          </a:stretch>
        </p:blipFill>
        <p:spPr>
          <a:xfrm>
            <a:off x="1259722" y="75"/>
            <a:ext cx="6924907" cy="6858000"/>
          </a:xfrm>
          <a:prstGeom prst="rect">
            <a:avLst/>
          </a:prstGeom>
          <a:noFill/>
          <a:ln>
            <a:noFill/>
          </a:ln>
        </p:spPr>
      </p:pic>
      <p:sp>
        <p:nvSpPr>
          <p:cNvPr id="8" name="TextBox 7">
            <a:extLst>
              <a:ext uri="{FF2B5EF4-FFF2-40B4-BE49-F238E27FC236}">
                <a16:creationId xmlns:a16="http://schemas.microsoft.com/office/drawing/2014/main" id="{34A64AEC-F47B-1748-AE61-DDE30B8D140C}"/>
              </a:ext>
            </a:extLst>
          </p:cNvPr>
          <p:cNvSpPr txBox="1"/>
          <p:nvPr/>
        </p:nvSpPr>
        <p:spPr>
          <a:xfrm>
            <a:off x="74950" y="5621308"/>
            <a:ext cx="3567661" cy="892552"/>
          </a:xfrm>
          <a:prstGeom prst="rect">
            <a:avLst/>
          </a:prstGeom>
          <a:noFill/>
        </p:spPr>
        <p:txBody>
          <a:bodyPr wrap="square" rtlCol="0">
            <a:spAutoFit/>
          </a:bodyPr>
          <a:lstStyle/>
          <a:p>
            <a:r>
              <a:rPr lang="en-US" sz="2600" dirty="0" err="1">
                <a:solidFill>
                  <a:srgbClr val="FF0000"/>
                </a:solidFill>
                <a:latin typeface="Quicksand" panose="02070303000000060000" pitchFamily="18" charset="77"/>
              </a:rPr>
              <a:t>Jesper</a:t>
            </a:r>
            <a:r>
              <a:rPr lang="en-US" sz="2600" dirty="0">
                <a:solidFill>
                  <a:srgbClr val="FF0000"/>
                </a:solidFill>
                <a:latin typeface="Quicksand" panose="02070303000000060000" pitchFamily="18" charset="77"/>
              </a:rPr>
              <a:t> </a:t>
            </a:r>
            <a:r>
              <a:rPr lang="en-US" sz="2600" dirty="0" err="1">
                <a:solidFill>
                  <a:srgbClr val="FF0000"/>
                </a:solidFill>
                <a:latin typeface="Quicksand" panose="02070303000000060000" pitchFamily="18" charset="77"/>
              </a:rPr>
              <a:t>Juul’s</a:t>
            </a:r>
            <a:r>
              <a:rPr lang="en-US" sz="2600" dirty="0">
                <a:solidFill>
                  <a:srgbClr val="FF0000"/>
                </a:solidFill>
                <a:latin typeface="Quicksand" panose="02070303000000060000" pitchFamily="18" charset="77"/>
              </a:rPr>
              <a:t> (2011)</a:t>
            </a:r>
          </a:p>
          <a:p>
            <a:r>
              <a:rPr lang="en-US" sz="2600" dirty="0">
                <a:solidFill>
                  <a:srgbClr val="FF0000"/>
                </a:solidFill>
                <a:latin typeface="Quicksand" panose="02070303000000060000" pitchFamily="18" charset="77"/>
              </a:rPr>
              <a:t>Classic Game Model</a:t>
            </a:r>
          </a:p>
        </p:txBody>
      </p:sp>
    </p:spTree>
    <p:extLst>
      <p:ext uri="{BB962C8B-B14F-4D97-AF65-F5344CB8AC3E}">
        <p14:creationId xmlns:p14="http://schemas.microsoft.com/office/powerpoint/2010/main" val="986683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6E45BE-6227-1E40-A1A3-387340104593}"/>
              </a:ext>
            </a:extLst>
          </p:cNvPr>
          <p:cNvSpPr txBox="1"/>
          <p:nvPr/>
        </p:nvSpPr>
        <p:spPr>
          <a:xfrm>
            <a:off x="1528997" y="1302094"/>
            <a:ext cx="6295869" cy="1477328"/>
          </a:xfrm>
          <a:prstGeom prst="rect">
            <a:avLst/>
          </a:prstGeom>
          <a:noFill/>
        </p:spPr>
        <p:txBody>
          <a:bodyPr wrap="square" rtlCol="0">
            <a:spAutoFit/>
          </a:bodyPr>
          <a:lstStyle/>
          <a:p>
            <a:r>
              <a:rPr lang="en-US" sz="3000" dirty="0">
                <a:solidFill>
                  <a:srgbClr val="7030A0"/>
                </a:solidFill>
                <a:latin typeface="Quicksand" panose="02070303000000060000" pitchFamily="18" charset="77"/>
                <a:cs typeface="Andale Mono"/>
              </a:rPr>
              <a:t>“Put weird shit into your game.” </a:t>
            </a:r>
          </a:p>
          <a:p>
            <a:r>
              <a:rPr lang="en-US" sz="3000" dirty="0">
                <a:solidFill>
                  <a:srgbClr val="7030A0"/>
                </a:solidFill>
                <a:latin typeface="Quicksand" panose="02070303000000060000" pitchFamily="18" charset="77"/>
                <a:cs typeface="Andale Mono"/>
              </a:rPr>
              <a:t> Anna </a:t>
            </a:r>
            <a:r>
              <a:rPr lang="en-US" sz="3000" dirty="0" err="1">
                <a:solidFill>
                  <a:srgbClr val="7030A0"/>
                </a:solidFill>
                <a:latin typeface="Quicksand" panose="02070303000000060000" pitchFamily="18" charset="77"/>
                <a:cs typeface="Andale Mono"/>
              </a:rPr>
              <a:t>Anthropy</a:t>
            </a:r>
            <a:r>
              <a:rPr lang="en-US" sz="3000" dirty="0">
                <a:solidFill>
                  <a:srgbClr val="7030A0"/>
                </a:solidFill>
                <a:latin typeface="Quicksand" panose="02070303000000060000" pitchFamily="18" charset="77"/>
                <a:cs typeface="Andale Mono"/>
              </a:rPr>
              <a:t>, 2012</a:t>
            </a:r>
            <a:br>
              <a:rPr lang="en-US" sz="3000" dirty="0">
                <a:solidFill>
                  <a:schemeClr val="bg1"/>
                </a:solidFill>
                <a:latin typeface="Quicksand" panose="02070303000000060000" pitchFamily="18" charset="77"/>
                <a:cs typeface="Andale Mono"/>
              </a:rPr>
            </a:br>
            <a:endParaRPr lang="en-US" sz="3000" dirty="0"/>
          </a:p>
        </p:txBody>
      </p:sp>
      <p:pic>
        <p:nvPicPr>
          <p:cNvPr id="10" name="Content Placeholder 3" descr="dys4ia_BS.jpg">
            <a:extLst>
              <a:ext uri="{FF2B5EF4-FFF2-40B4-BE49-F238E27FC236}">
                <a16:creationId xmlns:a16="http://schemas.microsoft.com/office/drawing/2014/main" id="{69F36ABB-C879-D545-A63F-F1E7183CF48B}"/>
              </a:ext>
            </a:extLst>
          </p:cNvPr>
          <p:cNvPicPr>
            <a:picLocks noChangeAspect="1"/>
          </p:cNvPicPr>
          <p:nvPr/>
        </p:nvPicPr>
        <p:blipFill>
          <a:blip r:embed="rId3"/>
          <a:stretch>
            <a:fillRect/>
          </a:stretch>
        </p:blipFill>
        <p:spPr>
          <a:xfrm>
            <a:off x="2447146" y="2529037"/>
            <a:ext cx="3773772" cy="3843465"/>
          </a:xfrm>
          <a:prstGeom prst="rect">
            <a:avLst/>
          </a:prstGeom>
        </p:spPr>
      </p:pic>
      <p:sp>
        <p:nvSpPr>
          <p:cNvPr id="2" name="TextBox 1">
            <a:extLst>
              <a:ext uri="{FF2B5EF4-FFF2-40B4-BE49-F238E27FC236}">
                <a16:creationId xmlns:a16="http://schemas.microsoft.com/office/drawing/2014/main" id="{24C0E35B-5A36-BA4B-A3C6-3F77313A3531}"/>
              </a:ext>
            </a:extLst>
          </p:cNvPr>
          <p:cNvSpPr txBox="1"/>
          <p:nvPr/>
        </p:nvSpPr>
        <p:spPr>
          <a:xfrm>
            <a:off x="6220918" y="5591331"/>
            <a:ext cx="2448520" cy="461665"/>
          </a:xfrm>
          <a:prstGeom prst="rect">
            <a:avLst/>
          </a:prstGeom>
          <a:noFill/>
        </p:spPr>
        <p:txBody>
          <a:bodyPr wrap="square" rtlCol="0">
            <a:spAutoFit/>
          </a:bodyPr>
          <a:lstStyle/>
          <a:p>
            <a:r>
              <a:rPr lang="en-US" sz="2400" dirty="0">
                <a:solidFill>
                  <a:srgbClr val="7030A0"/>
                </a:solidFill>
                <a:latin typeface="Quicksand Regular" panose="02070303000000060000" pitchFamily="18" charset="77"/>
                <a:ea typeface="Andale Mono" charset="0"/>
                <a:cs typeface="Futura Medium" panose="020B0602020204020303" pitchFamily="34" charset="-79"/>
              </a:rPr>
              <a:t>Dys4ia (2012)</a:t>
            </a:r>
            <a:endParaRPr lang="en-US" sz="2400" dirty="0">
              <a:solidFill>
                <a:srgbClr val="7030A0"/>
              </a:solidFill>
            </a:endParaRPr>
          </a:p>
        </p:txBody>
      </p:sp>
      <p:sp>
        <p:nvSpPr>
          <p:cNvPr id="7" name="Google Shape;136;p20">
            <a:extLst>
              <a:ext uri="{FF2B5EF4-FFF2-40B4-BE49-F238E27FC236}">
                <a16:creationId xmlns:a16="http://schemas.microsoft.com/office/drawing/2014/main" id="{64A3A599-46F4-3B46-A13E-26D256A7F4BC}"/>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Contemporary Avant-Garde Games  </a:t>
            </a:r>
          </a:p>
        </p:txBody>
      </p:sp>
    </p:spTree>
    <p:extLst>
      <p:ext uri="{BB962C8B-B14F-4D97-AF65-F5344CB8AC3E}">
        <p14:creationId xmlns:p14="http://schemas.microsoft.com/office/powerpoint/2010/main" val="2523492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B610F75-6C18-D945-AFD2-55527412CC26}"/>
              </a:ext>
            </a:extLst>
          </p:cNvPr>
          <p:cNvSpPr txBox="1">
            <a:spLocks/>
          </p:cNvSpPr>
          <p:nvPr/>
        </p:nvSpPr>
        <p:spPr>
          <a:xfrm>
            <a:off x="6000750" y="2157407"/>
            <a:ext cx="3071107" cy="15716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US" sz="2400" i="1">
                <a:solidFill>
                  <a:schemeClr val="tx1"/>
                </a:solidFill>
              </a:rPr>
              <a:t>Ritual of the Moon </a:t>
            </a:r>
            <a:r>
              <a:rPr lang="en-US" sz="2400">
                <a:solidFill>
                  <a:schemeClr val="tx1"/>
                </a:solidFill>
              </a:rPr>
              <a:t>(Kara Stone, 2019)</a:t>
            </a:r>
            <a:endParaRPr lang="en-US" sz="2400" dirty="0">
              <a:solidFill>
                <a:schemeClr val="tx1"/>
              </a:solidFill>
            </a:endParaRPr>
          </a:p>
        </p:txBody>
      </p:sp>
      <p:pic>
        <p:nvPicPr>
          <p:cNvPr id="9" name="Picture 8">
            <a:extLst>
              <a:ext uri="{FF2B5EF4-FFF2-40B4-BE49-F238E27FC236}">
                <a16:creationId xmlns:a16="http://schemas.microsoft.com/office/drawing/2014/main" id="{D81A12E7-04B0-9943-A405-B18DFB6D9251}"/>
              </a:ext>
            </a:extLst>
          </p:cNvPr>
          <p:cNvPicPr>
            <a:picLocks noChangeAspect="1"/>
          </p:cNvPicPr>
          <p:nvPr/>
        </p:nvPicPr>
        <p:blipFill>
          <a:blip r:embed="rId3"/>
          <a:stretch>
            <a:fillRect/>
          </a:stretch>
        </p:blipFill>
        <p:spPr>
          <a:xfrm>
            <a:off x="1165475" y="1800225"/>
            <a:ext cx="4629150" cy="3086100"/>
          </a:xfrm>
          <a:prstGeom prst="rect">
            <a:avLst/>
          </a:prstGeom>
        </p:spPr>
      </p:pic>
      <p:sp>
        <p:nvSpPr>
          <p:cNvPr id="11" name="TextBox 10">
            <a:extLst>
              <a:ext uri="{FF2B5EF4-FFF2-40B4-BE49-F238E27FC236}">
                <a16:creationId xmlns:a16="http://schemas.microsoft.com/office/drawing/2014/main" id="{60BA42B9-522E-A04A-960D-67296191EC0A}"/>
              </a:ext>
            </a:extLst>
          </p:cNvPr>
          <p:cNvSpPr txBox="1"/>
          <p:nvPr/>
        </p:nvSpPr>
        <p:spPr>
          <a:xfrm>
            <a:off x="1464586" y="5943600"/>
            <a:ext cx="6558889" cy="523220"/>
          </a:xfrm>
          <a:prstGeom prst="rect">
            <a:avLst/>
          </a:prstGeom>
          <a:noFill/>
        </p:spPr>
        <p:txBody>
          <a:bodyPr wrap="square" rtlCol="0">
            <a:spAutoFit/>
          </a:bodyPr>
          <a:lstStyle/>
          <a:p>
            <a:r>
              <a:rPr lang="en-US" dirty="0"/>
              <a:t>Source: </a:t>
            </a:r>
            <a:r>
              <a:rPr lang="en-CA" dirty="0">
                <a:hlinkClick r:id="rId4"/>
              </a:rPr>
              <a:t>https://www.polygon.com/2018/5/9/17329332/ritual-of-the-moon-mental-health-games-art-student-ucsc</a:t>
            </a:r>
            <a:endParaRPr lang="en-US" dirty="0"/>
          </a:p>
        </p:txBody>
      </p:sp>
      <p:sp>
        <p:nvSpPr>
          <p:cNvPr id="6" name="Google Shape;136;p20">
            <a:extLst>
              <a:ext uri="{FF2B5EF4-FFF2-40B4-BE49-F238E27FC236}">
                <a16:creationId xmlns:a16="http://schemas.microsoft.com/office/drawing/2014/main" id="{EC06E6C6-E2EA-9B4E-B35B-2339C332B4C3}"/>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Contemporary Avant-Garde Games  </a:t>
            </a:r>
          </a:p>
        </p:txBody>
      </p:sp>
    </p:spTree>
    <p:extLst>
      <p:ext uri="{BB962C8B-B14F-4D97-AF65-F5344CB8AC3E}">
        <p14:creationId xmlns:p14="http://schemas.microsoft.com/office/powerpoint/2010/main" val="192631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BA3C32-199A-2246-8712-5A5F1EF32FC7}"/>
              </a:ext>
            </a:extLst>
          </p:cNvPr>
          <p:cNvSpPr>
            <a:spLocks noGrp="1"/>
          </p:cNvSpPr>
          <p:nvPr>
            <p:ph type="sldNum" sz="quarter" idx="12"/>
          </p:nvPr>
        </p:nvSpPr>
        <p:spPr/>
        <p:txBody>
          <a:bodyPr/>
          <a:lstStyle/>
          <a:p>
            <a:fld id="{B9C95F03-E304-9549-A2DD-1BB12FEFB955}" type="slidenum">
              <a:rPr lang="en-US" smtClean="0"/>
              <a:pPr/>
              <a:t>23</a:t>
            </a:fld>
            <a:endParaRPr lang="en-US"/>
          </a:p>
        </p:txBody>
      </p:sp>
      <p:pic>
        <p:nvPicPr>
          <p:cNvPr id="5" name="Content Placeholder 3" descr="lim.jpg">
            <a:extLst>
              <a:ext uri="{FF2B5EF4-FFF2-40B4-BE49-F238E27FC236}">
                <a16:creationId xmlns:a16="http://schemas.microsoft.com/office/drawing/2014/main" id="{912E163A-6B3B-ED43-B228-272C13B8ED4B}"/>
              </a:ext>
            </a:extLst>
          </p:cNvPr>
          <p:cNvPicPr>
            <a:picLocks noChangeAspect="1"/>
          </p:cNvPicPr>
          <p:nvPr/>
        </p:nvPicPr>
        <p:blipFill>
          <a:blip r:embed="rId3"/>
          <a:stretch>
            <a:fillRect/>
          </a:stretch>
        </p:blipFill>
        <p:spPr>
          <a:xfrm>
            <a:off x="2038513" y="1820854"/>
            <a:ext cx="4976650" cy="3077654"/>
          </a:xfrm>
          <a:prstGeom prst="rect">
            <a:avLst/>
          </a:prstGeom>
        </p:spPr>
      </p:pic>
      <p:sp>
        <p:nvSpPr>
          <p:cNvPr id="6" name="Google Shape;102;p16">
            <a:extLst>
              <a:ext uri="{FF2B5EF4-FFF2-40B4-BE49-F238E27FC236}">
                <a16:creationId xmlns:a16="http://schemas.microsoft.com/office/drawing/2014/main" id="{96AD5EDF-78E9-1E40-AB9E-1B15F9FA35CF}"/>
              </a:ext>
            </a:extLst>
          </p:cNvPr>
          <p:cNvSpPr txBox="1">
            <a:spLocks/>
          </p:cNvSpPr>
          <p:nvPr/>
        </p:nvSpPr>
        <p:spPr>
          <a:xfrm>
            <a:off x="2559626" y="5228461"/>
            <a:ext cx="3411745" cy="1038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pPr marL="0" indent="0"/>
            <a:r>
              <a:rPr lang="en-US" sz="2000" i="1" dirty="0">
                <a:solidFill>
                  <a:schemeClr val="tx1"/>
                </a:solidFill>
              </a:rPr>
              <a:t>Lim</a:t>
            </a:r>
            <a:r>
              <a:rPr lang="en-US" sz="2000" dirty="0">
                <a:solidFill>
                  <a:schemeClr val="tx1"/>
                </a:solidFill>
              </a:rPr>
              <a:t> (Merritt </a:t>
            </a:r>
            <a:r>
              <a:rPr lang="en-US" sz="2000" dirty="0" err="1">
                <a:solidFill>
                  <a:schemeClr val="tx1"/>
                </a:solidFill>
              </a:rPr>
              <a:t>Kopas</a:t>
            </a:r>
            <a:r>
              <a:rPr lang="en-US" sz="2000" dirty="0">
                <a:solidFill>
                  <a:schemeClr val="tx1"/>
                </a:solidFill>
              </a:rPr>
              <a:t>, 2012)</a:t>
            </a:r>
            <a:endParaRPr lang="en-CA" sz="2000" dirty="0">
              <a:solidFill>
                <a:schemeClr val="tx1"/>
              </a:solidFill>
            </a:endParaRPr>
          </a:p>
        </p:txBody>
      </p:sp>
      <p:sp>
        <p:nvSpPr>
          <p:cNvPr id="8" name="Google Shape;136;p20">
            <a:extLst>
              <a:ext uri="{FF2B5EF4-FFF2-40B4-BE49-F238E27FC236}">
                <a16:creationId xmlns:a16="http://schemas.microsoft.com/office/drawing/2014/main" id="{99961F04-6617-AA4C-A7EC-3ADD77968F59}"/>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Contemporary Avant-Garde Games  </a:t>
            </a:r>
          </a:p>
        </p:txBody>
      </p:sp>
    </p:spTree>
    <p:extLst>
      <p:ext uri="{BB962C8B-B14F-4D97-AF65-F5344CB8AC3E}">
        <p14:creationId xmlns:p14="http://schemas.microsoft.com/office/powerpoint/2010/main" val="2934464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294F51-C7EC-1F4A-B255-37775041745E}"/>
              </a:ext>
            </a:extLst>
          </p:cNvPr>
          <p:cNvSpPr>
            <a:spLocks noGrp="1"/>
          </p:cNvSpPr>
          <p:nvPr>
            <p:ph type="sldNum" sz="quarter" idx="12"/>
          </p:nvPr>
        </p:nvSpPr>
        <p:spPr/>
        <p:txBody>
          <a:bodyPr/>
          <a:lstStyle/>
          <a:p>
            <a:fld id="{7086AAD5-2889-F043-B3CA-66C4214B6B34}" type="slidenum">
              <a:rPr lang="en-US" smtClean="0"/>
              <a:t>24</a:t>
            </a:fld>
            <a:endParaRPr lang="en-US"/>
          </a:p>
        </p:txBody>
      </p:sp>
      <p:pic>
        <p:nvPicPr>
          <p:cNvPr id="5" name="Picture 4">
            <a:extLst>
              <a:ext uri="{FF2B5EF4-FFF2-40B4-BE49-F238E27FC236}">
                <a16:creationId xmlns:a16="http://schemas.microsoft.com/office/drawing/2014/main" id="{C884FAAE-80F1-DF4D-A8B0-81FCFB6FBB54}"/>
              </a:ext>
            </a:extLst>
          </p:cNvPr>
          <p:cNvPicPr>
            <a:picLocks noChangeAspect="1"/>
          </p:cNvPicPr>
          <p:nvPr/>
        </p:nvPicPr>
        <p:blipFill>
          <a:blip r:embed="rId3"/>
          <a:stretch>
            <a:fillRect/>
          </a:stretch>
        </p:blipFill>
        <p:spPr>
          <a:xfrm>
            <a:off x="1836989" y="1288672"/>
            <a:ext cx="5321050" cy="3485378"/>
          </a:xfrm>
          <a:prstGeom prst="rect">
            <a:avLst/>
          </a:prstGeom>
        </p:spPr>
      </p:pic>
      <p:sp>
        <p:nvSpPr>
          <p:cNvPr id="6" name="TextBox 5">
            <a:extLst>
              <a:ext uri="{FF2B5EF4-FFF2-40B4-BE49-F238E27FC236}">
                <a16:creationId xmlns:a16="http://schemas.microsoft.com/office/drawing/2014/main" id="{05667608-A214-DA40-A13F-5D3A3D781F32}"/>
              </a:ext>
            </a:extLst>
          </p:cNvPr>
          <p:cNvSpPr txBox="1"/>
          <p:nvPr/>
        </p:nvSpPr>
        <p:spPr>
          <a:xfrm>
            <a:off x="914398" y="5043488"/>
            <a:ext cx="7315200" cy="1107996"/>
          </a:xfrm>
          <a:prstGeom prst="rect">
            <a:avLst/>
          </a:prstGeom>
          <a:noFill/>
        </p:spPr>
        <p:txBody>
          <a:bodyPr wrap="square" rtlCol="0">
            <a:spAutoFit/>
          </a:bodyPr>
          <a:lstStyle/>
          <a:p>
            <a:r>
              <a:rPr lang="en-US" sz="2200" dirty="0">
                <a:latin typeface="Quicksand" panose="02070303000000060000" pitchFamily="18" charset="77"/>
              </a:rPr>
              <a:t>Experimenting with games visually, textually,  acoustically, procedurally, </a:t>
            </a:r>
            <a:r>
              <a:rPr lang="en-US" sz="2200" dirty="0" err="1">
                <a:latin typeface="Quicksand" panose="02070303000000060000" pitchFamily="18" charset="77"/>
              </a:rPr>
              <a:t>haptically</a:t>
            </a:r>
            <a:r>
              <a:rPr lang="en-US" sz="2200" dirty="0">
                <a:latin typeface="Quicksand" panose="02070303000000060000" pitchFamily="18" charset="77"/>
              </a:rPr>
              <a:t>, and algorithmically—</a:t>
            </a:r>
            <a:endParaRPr lang="en-US" dirty="0"/>
          </a:p>
        </p:txBody>
      </p:sp>
      <p:sp>
        <p:nvSpPr>
          <p:cNvPr id="7" name="Google Shape;136;p20">
            <a:extLst>
              <a:ext uri="{FF2B5EF4-FFF2-40B4-BE49-F238E27FC236}">
                <a16:creationId xmlns:a16="http://schemas.microsoft.com/office/drawing/2014/main" id="{B4324E28-0811-A047-A420-4B3F78633AB9}"/>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Contemporary Avant-Garde Games  </a:t>
            </a:r>
          </a:p>
        </p:txBody>
      </p:sp>
    </p:spTree>
    <p:extLst>
      <p:ext uri="{BB962C8B-B14F-4D97-AF65-F5344CB8AC3E}">
        <p14:creationId xmlns:p14="http://schemas.microsoft.com/office/powerpoint/2010/main" val="586991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294F51-C7EC-1F4A-B255-37775041745E}"/>
              </a:ext>
            </a:extLst>
          </p:cNvPr>
          <p:cNvSpPr>
            <a:spLocks noGrp="1"/>
          </p:cNvSpPr>
          <p:nvPr>
            <p:ph type="sldNum" sz="quarter" idx="12"/>
          </p:nvPr>
        </p:nvSpPr>
        <p:spPr/>
        <p:txBody>
          <a:bodyPr/>
          <a:lstStyle/>
          <a:p>
            <a:fld id="{7086AAD5-2889-F043-B3CA-66C4214B6B34}" type="slidenum">
              <a:rPr lang="en-US" smtClean="0"/>
              <a:t>25</a:t>
            </a:fld>
            <a:endParaRPr lang="en-US"/>
          </a:p>
        </p:txBody>
      </p:sp>
      <p:sp>
        <p:nvSpPr>
          <p:cNvPr id="6" name="TextBox 5">
            <a:extLst>
              <a:ext uri="{FF2B5EF4-FFF2-40B4-BE49-F238E27FC236}">
                <a16:creationId xmlns:a16="http://schemas.microsoft.com/office/drawing/2014/main" id="{05667608-A214-DA40-A13F-5D3A3D781F32}"/>
              </a:ext>
            </a:extLst>
          </p:cNvPr>
          <p:cNvSpPr txBox="1"/>
          <p:nvPr/>
        </p:nvSpPr>
        <p:spPr>
          <a:xfrm>
            <a:off x="914398" y="5043488"/>
            <a:ext cx="7315200" cy="1446550"/>
          </a:xfrm>
          <a:prstGeom prst="rect">
            <a:avLst/>
          </a:prstGeom>
          <a:noFill/>
        </p:spPr>
        <p:txBody>
          <a:bodyPr wrap="square" rtlCol="0">
            <a:spAutoFit/>
          </a:bodyPr>
          <a:lstStyle/>
          <a:p>
            <a:r>
              <a:rPr lang="en-US" sz="2200" dirty="0">
                <a:latin typeface="Quicksand" panose="02070303000000060000" pitchFamily="18" charset="77"/>
              </a:rPr>
              <a:t>Experimenting with games visually, textually,  acoustically, procedurally, </a:t>
            </a:r>
            <a:r>
              <a:rPr lang="en-US" sz="2200" dirty="0" err="1">
                <a:latin typeface="Quicksand" panose="02070303000000060000" pitchFamily="18" charset="77"/>
              </a:rPr>
              <a:t>haptically</a:t>
            </a:r>
            <a:r>
              <a:rPr lang="en-US" sz="2200" dirty="0">
                <a:latin typeface="Quicksand" panose="02070303000000060000" pitchFamily="18" charset="77"/>
              </a:rPr>
              <a:t>, and algorithmically—</a:t>
            </a:r>
            <a:r>
              <a:rPr lang="en-US" sz="2200" b="1" dirty="0">
                <a:latin typeface="Quicksand" panose="02070303000000060000" pitchFamily="18" charset="77"/>
              </a:rPr>
              <a:t>for critical engagement with the world </a:t>
            </a:r>
            <a:endParaRPr lang="en-US" dirty="0"/>
          </a:p>
        </p:txBody>
      </p:sp>
      <p:pic>
        <p:nvPicPr>
          <p:cNvPr id="7" name="Picture 6">
            <a:extLst>
              <a:ext uri="{FF2B5EF4-FFF2-40B4-BE49-F238E27FC236}">
                <a16:creationId xmlns:a16="http://schemas.microsoft.com/office/drawing/2014/main" id="{04915145-26B7-E843-985B-1810EA03BD3B}"/>
              </a:ext>
            </a:extLst>
          </p:cNvPr>
          <p:cNvPicPr>
            <a:picLocks noChangeAspect="1"/>
          </p:cNvPicPr>
          <p:nvPr/>
        </p:nvPicPr>
        <p:blipFill>
          <a:blip r:embed="rId3"/>
          <a:stretch>
            <a:fillRect/>
          </a:stretch>
        </p:blipFill>
        <p:spPr>
          <a:xfrm>
            <a:off x="2293142" y="1153597"/>
            <a:ext cx="4279108" cy="3862169"/>
          </a:xfrm>
          <a:prstGeom prst="rect">
            <a:avLst/>
          </a:prstGeom>
        </p:spPr>
      </p:pic>
      <p:sp>
        <p:nvSpPr>
          <p:cNvPr id="9" name="Google Shape;136;p20">
            <a:extLst>
              <a:ext uri="{FF2B5EF4-FFF2-40B4-BE49-F238E27FC236}">
                <a16:creationId xmlns:a16="http://schemas.microsoft.com/office/drawing/2014/main" id="{0F564D70-286B-5E4E-88D9-4CA7C4B51010}"/>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Contemporary Avant-Garde Games  </a:t>
            </a:r>
          </a:p>
        </p:txBody>
      </p:sp>
    </p:spTree>
    <p:extLst>
      <p:ext uri="{BB962C8B-B14F-4D97-AF65-F5344CB8AC3E}">
        <p14:creationId xmlns:p14="http://schemas.microsoft.com/office/powerpoint/2010/main" val="1767309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AA6972-8910-E242-8F65-0D0CA231AB14}"/>
              </a:ext>
            </a:extLst>
          </p:cNvPr>
          <p:cNvSpPr>
            <a:spLocks noGrp="1"/>
          </p:cNvSpPr>
          <p:nvPr>
            <p:ph type="body" idx="3"/>
          </p:nvPr>
        </p:nvSpPr>
        <p:spPr>
          <a:xfrm>
            <a:off x="1244184" y="959370"/>
            <a:ext cx="7378439" cy="5608505"/>
          </a:xfrm>
        </p:spPr>
        <p:txBody>
          <a:bodyPr/>
          <a:lstStyle/>
          <a:p>
            <a:r>
              <a:rPr lang="en-CA" sz="3000" dirty="0">
                <a:solidFill>
                  <a:srgbClr val="002060"/>
                </a:solidFill>
              </a:rPr>
              <a:t>Mary Flanagan (2009) offers a theory of avant-garde games: </a:t>
            </a:r>
          </a:p>
          <a:p>
            <a:endParaRPr lang="en-CA" dirty="0">
              <a:solidFill>
                <a:srgbClr val="002060"/>
              </a:solidFill>
            </a:endParaRPr>
          </a:p>
          <a:p>
            <a:r>
              <a:rPr lang="en-CA" sz="2600" dirty="0">
                <a:solidFill>
                  <a:srgbClr val="002060"/>
                </a:solidFill>
              </a:rPr>
              <a:t>“Games designed for artistic, political, and social critique or intervention, in order to propose ways of understanding larger cultural issues as well as the games themselves.” (p. 2)</a:t>
            </a:r>
          </a:p>
          <a:p>
            <a:endParaRPr lang="en-CA" sz="2600" dirty="0">
              <a:solidFill>
                <a:srgbClr val="002060"/>
              </a:solidFill>
            </a:endParaRPr>
          </a:p>
          <a:p>
            <a:r>
              <a:rPr lang="en-CA" sz="2600" dirty="0">
                <a:solidFill>
                  <a:srgbClr val="002060"/>
                </a:solidFill>
              </a:rPr>
              <a:t>“Games as systems for critical thinking” (p. 93) </a:t>
            </a:r>
          </a:p>
          <a:p>
            <a:endParaRPr lang="en-CA" sz="2600" dirty="0">
              <a:solidFill>
                <a:srgbClr val="002060"/>
              </a:solidFill>
            </a:endParaRPr>
          </a:p>
        </p:txBody>
      </p:sp>
      <p:sp>
        <p:nvSpPr>
          <p:cNvPr id="6" name="Slide Number Placeholder 5">
            <a:extLst>
              <a:ext uri="{FF2B5EF4-FFF2-40B4-BE49-F238E27FC236}">
                <a16:creationId xmlns:a16="http://schemas.microsoft.com/office/drawing/2014/main" id="{D1B3D536-00CA-DF41-965C-FE1CE6916510}"/>
              </a:ext>
            </a:extLst>
          </p:cNvPr>
          <p:cNvSpPr>
            <a:spLocks noGrp="1"/>
          </p:cNvSpPr>
          <p:nvPr>
            <p:ph type="sldNum" idx="12"/>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3165235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2F7FED-64C0-B343-B609-F79C07B711D4}"/>
              </a:ext>
            </a:extLst>
          </p:cNvPr>
          <p:cNvSpPr>
            <a:spLocks noGrp="1"/>
          </p:cNvSpPr>
          <p:nvPr>
            <p:ph idx="1"/>
          </p:nvPr>
        </p:nvSpPr>
        <p:spPr>
          <a:xfrm>
            <a:off x="57153" y="544720"/>
            <a:ext cx="9071857" cy="6103205"/>
          </a:xfrm>
        </p:spPr>
        <p:txBody>
          <a:bodyPr/>
          <a:lstStyle/>
          <a:p>
            <a:r>
              <a:rPr lang="en-US" sz="3400" dirty="0">
                <a:solidFill>
                  <a:srgbClr val="A304B1"/>
                </a:solidFill>
              </a:rPr>
              <a:t>What is a diary? </a:t>
            </a:r>
          </a:p>
        </p:txBody>
      </p:sp>
      <p:sp>
        <p:nvSpPr>
          <p:cNvPr id="4" name="Slide Number Placeholder 3">
            <a:extLst>
              <a:ext uri="{FF2B5EF4-FFF2-40B4-BE49-F238E27FC236}">
                <a16:creationId xmlns:a16="http://schemas.microsoft.com/office/drawing/2014/main" id="{92870667-7CE6-1D4C-A62A-BADF8BE5323E}"/>
              </a:ext>
            </a:extLst>
          </p:cNvPr>
          <p:cNvSpPr>
            <a:spLocks noGrp="1"/>
          </p:cNvSpPr>
          <p:nvPr>
            <p:ph type="sldNum" sz="quarter" idx="12"/>
          </p:nvPr>
        </p:nvSpPr>
        <p:spPr/>
        <p:txBody>
          <a:bodyPr/>
          <a:lstStyle/>
          <a:p>
            <a:fld id="{7086AAD5-2889-F043-B3CA-66C4214B6B34}" type="slidenum">
              <a:rPr lang="en-US" smtClean="0"/>
              <a:t>27</a:t>
            </a:fld>
            <a:endParaRPr lang="en-US"/>
          </a:p>
        </p:txBody>
      </p:sp>
      <p:pic>
        <p:nvPicPr>
          <p:cNvPr id="5" name="Picture 4">
            <a:extLst>
              <a:ext uri="{FF2B5EF4-FFF2-40B4-BE49-F238E27FC236}">
                <a16:creationId xmlns:a16="http://schemas.microsoft.com/office/drawing/2014/main" id="{B222A538-5476-9941-A246-00DE3FAB9C04}"/>
              </a:ext>
            </a:extLst>
          </p:cNvPr>
          <p:cNvPicPr>
            <a:picLocks noChangeAspect="1"/>
          </p:cNvPicPr>
          <p:nvPr/>
        </p:nvPicPr>
        <p:blipFill>
          <a:blip r:embed="rId3"/>
          <a:stretch>
            <a:fillRect/>
          </a:stretch>
        </p:blipFill>
        <p:spPr>
          <a:xfrm>
            <a:off x="2175181" y="1939168"/>
            <a:ext cx="4615363" cy="3665142"/>
          </a:xfrm>
          <a:prstGeom prst="rect">
            <a:avLst/>
          </a:prstGeom>
        </p:spPr>
      </p:pic>
    </p:spTree>
    <p:extLst>
      <p:ext uri="{BB962C8B-B14F-4D97-AF65-F5344CB8AC3E}">
        <p14:creationId xmlns:p14="http://schemas.microsoft.com/office/powerpoint/2010/main" val="2468551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049312" y="242587"/>
            <a:ext cx="8274570" cy="461951"/>
          </a:xfrm>
          <a:prstGeom prst="rect">
            <a:avLst/>
          </a:prstGeom>
        </p:spPr>
        <p:txBody>
          <a:bodyPr spcFirstLastPara="1" wrap="square" lIns="91425" tIns="91425" rIns="91425" bIns="91425" anchor="b" anchorCtr="0">
            <a:noAutofit/>
          </a:bodyPr>
          <a:lstStyle/>
          <a:p>
            <a:pPr lvl="0"/>
            <a:r>
              <a:rPr lang="en" sz="2400" dirty="0">
                <a:solidFill>
                  <a:schemeClr val="tx1"/>
                </a:solidFill>
              </a:rPr>
              <a:t>“Self-Regarding Art” (Whitlock and Poletti, 2008)</a:t>
            </a:r>
            <a:endParaRPr sz="2400" dirty="0">
              <a:solidFill>
                <a:schemeClr val="tx1"/>
              </a:solidFill>
            </a:endParaRPr>
          </a:p>
        </p:txBody>
      </p:sp>
      <p:sp>
        <p:nvSpPr>
          <p:cNvPr id="137" name="Google Shape;137;p20"/>
          <p:cNvSpPr txBox="1">
            <a:spLocks noGrp="1"/>
          </p:cNvSpPr>
          <p:nvPr>
            <p:ph type="body" idx="1"/>
          </p:nvPr>
        </p:nvSpPr>
        <p:spPr>
          <a:xfrm>
            <a:off x="1165475" y="1673977"/>
            <a:ext cx="6485392" cy="1090345"/>
          </a:xfrm>
          <a:prstGeom prst="rect">
            <a:avLst/>
          </a:prstGeom>
        </p:spPr>
        <p:txBody>
          <a:bodyPr spcFirstLastPara="1" wrap="square" lIns="91425" tIns="91425" rIns="91425" bIns="91425" anchor="t" anchorCtr="0">
            <a:noAutofit/>
          </a:bodyPr>
          <a:lstStyle/>
          <a:p>
            <a:pPr marL="0" indent="0">
              <a:buNone/>
            </a:pPr>
            <a:r>
              <a:rPr lang="en-CA"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28</a:t>
            </a:fld>
            <a:endParaRPr/>
          </a:p>
        </p:txBody>
      </p:sp>
      <p:sp>
        <p:nvSpPr>
          <p:cNvPr id="4" name="TextBox 3">
            <a:extLst>
              <a:ext uri="{FF2B5EF4-FFF2-40B4-BE49-F238E27FC236}">
                <a16:creationId xmlns:a16="http://schemas.microsoft.com/office/drawing/2014/main" id="{CE325AD4-1609-4B43-B786-7AFCC1972D8F}"/>
              </a:ext>
            </a:extLst>
          </p:cNvPr>
          <p:cNvSpPr txBox="1"/>
          <p:nvPr/>
        </p:nvSpPr>
        <p:spPr>
          <a:xfrm>
            <a:off x="1214202" y="1005915"/>
            <a:ext cx="7473845"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Quicksand" panose="02070303000000060000" pitchFamily="18" charset="77"/>
              </a:rPr>
              <a:t>“The textual cultures of </a:t>
            </a:r>
            <a:r>
              <a:rPr lang="en-US" sz="2400" dirty="0" err="1">
                <a:latin typeface="Quicksand" panose="02070303000000060000" pitchFamily="18" charset="77"/>
              </a:rPr>
              <a:t>autographics</a:t>
            </a:r>
            <a:r>
              <a:rPr lang="en-US" sz="2400" dirty="0">
                <a:latin typeface="Quicksand" panose="02070303000000060000" pitchFamily="18" charset="77"/>
              </a:rPr>
              <a:t>—social networking services, zines, comics, and graffiti—invoke the specter of juvenilia”.</a:t>
            </a:r>
            <a:br>
              <a:rPr lang="en-US" sz="2400" dirty="0">
                <a:latin typeface="Quicksand" panose="02070303000000060000" pitchFamily="18" charset="77"/>
              </a:rPr>
            </a:br>
            <a:r>
              <a:rPr lang="en-US" sz="2400" dirty="0">
                <a:latin typeface="Quicksand" panose="02070303000000060000" pitchFamily="18" charset="77"/>
              </a:rPr>
              <a:t> </a:t>
            </a:r>
          </a:p>
          <a:p>
            <a:pPr marL="342900" indent="-342900">
              <a:buFont typeface="Arial" panose="020B0604020202020204" pitchFamily="34" charset="0"/>
              <a:buChar char="•"/>
            </a:pPr>
            <a:r>
              <a:rPr lang="en-US" sz="2400" dirty="0">
                <a:solidFill>
                  <a:srgbClr val="A304B1"/>
                </a:solidFill>
                <a:latin typeface="Quicksand" panose="02070303000000060000" pitchFamily="18" charset="77"/>
              </a:rPr>
              <a:t>Adolescent experimentation with self-image (juvenilia) </a:t>
            </a:r>
            <a:r>
              <a:rPr lang="en-US" sz="2400" dirty="0">
                <a:latin typeface="Quicksand" panose="02070303000000060000" pitchFamily="18" charset="77"/>
              </a:rPr>
              <a:t>is a narrative strategy of </a:t>
            </a:r>
            <a:r>
              <a:rPr lang="en-US" sz="2400" dirty="0" err="1">
                <a:latin typeface="Quicksand" panose="02070303000000060000" pitchFamily="18" charset="77"/>
              </a:rPr>
              <a:t>autographics</a:t>
            </a:r>
            <a:r>
              <a:rPr lang="en-US" sz="2400" dirty="0">
                <a:latin typeface="Quicksand" panose="02070303000000060000" pitchFamily="18" charset="77"/>
              </a:rPr>
              <a:t> </a:t>
            </a:r>
          </a:p>
        </p:txBody>
      </p:sp>
      <p:pic>
        <p:nvPicPr>
          <p:cNvPr id="8" name="Picture 7">
            <a:extLst>
              <a:ext uri="{FF2B5EF4-FFF2-40B4-BE49-F238E27FC236}">
                <a16:creationId xmlns:a16="http://schemas.microsoft.com/office/drawing/2014/main" id="{C7261918-5C4D-7949-B351-1D6F9192B06B}"/>
              </a:ext>
            </a:extLst>
          </p:cNvPr>
          <p:cNvPicPr>
            <a:picLocks noChangeAspect="1"/>
          </p:cNvPicPr>
          <p:nvPr/>
        </p:nvPicPr>
        <p:blipFill>
          <a:blip r:embed="rId3"/>
          <a:stretch>
            <a:fillRect/>
          </a:stretch>
        </p:blipFill>
        <p:spPr>
          <a:xfrm>
            <a:off x="1671638" y="3757894"/>
            <a:ext cx="6438040" cy="3081440"/>
          </a:xfrm>
          <a:prstGeom prst="rect">
            <a:avLst/>
          </a:prstGeom>
        </p:spPr>
      </p:pic>
    </p:spTree>
    <p:extLst>
      <p:ext uri="{BB962C8B-B14F-4D97-AF65-F5344CB8AC3E}">
        <p14:creationId xmlns:p14="http://schemas.microsoft.com/office/powerpoint/2010/main" val="2840028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Anne Frank (published 1952) </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29</a:t>
            </a:fld>
            <a:endParaRPr lang="en"/>
          </a:p>
        </p:txBody>
      </p:sp>
      <p:sp>
        <p:nvSpPr>
          <p:cNvPr id="3" name="TextBox 2">
            <a:extLst>
              <a:ext uri="{FF2B5EF4-FFF2-40B4-BE49-F238E27FC236}">
                <a16:creationId xmlns:a16="http://schemas.microsoft.com/office/drawing/2014/main" id="{C4CFFE8B-6AD6-0947-B33A-FBA9C7EFED93}"/>
              </a:ext>
            </a:extLst>
          </p:cNvPr>
          <p:cNvSpPr txBox="1"/>
          <p:nvPr/>
        </p:nvSpPr>
        <p:spPr>
          <a:xfrm>
            <a:off x="1412111" y="6076709"/>
            <a:ext cx="7535119" cy="523220"/>
          </a:xfrm>
          <a:prstGeom prst="rect">
            <a:avLst/>
          </a:prstGeom>
          <a:noFill/>
        </p:spPr>
        <p:txBody>
          <a:bodyPr wrap="square" rtlCol="0">
            <a:spAutoFit/>
          </a:bodyPr>
          <a:lstStyle/>
          <a:p>
            <a:r>
              <a:rPr lang="en-CA" dirty="0">
                <a:hlinkClick r:id="rId3"/>
              </a:rPr>
              <a:t>Source: https://www.smithsonianmag.com/history/how-anne-franks-diary-changed-the-world-180957215/</a:t>
            </a:r>
            <a:endParaRPr lang="en-US" dirty="0"/>
          </a:p>
        </p:txBody>
      </p:sp>
      <p:pic>
        <p:nvPicPr>
          <p:cNvPr id="7" name="Picture 6">
            <a:extLst>
              <a:ext uri="{FF2B5EF4-FFF2-40B4-BE49-F238E27FC236}">
                <a16:creationId xmlns:a16="http://schemas.microsoft.com/office/drawing/2014/main" id="{31D322ED-3913-1548-90EE-65754CA6469A}"/>
              </a:ext>
            </a:extLst>
          </p:cNvPr>
          <p:cNvPicPr>
            <a:picLocks noChangeAspect="1"/>
          </p:cNvPicPr>
          <p:nvPr/>
        </p:nvPicPr>
        <p:blipFill>
          <a:blip r:embed="rId4"/>
          <a:stretch>
            <a:fillRect/>
          </a:stretch>
        </p:blipFill>
        <p:spPr>
          <a:xfrm>
            <a:off x="1329372" y="1354238"/>
            <a:ext cx="7617858" cy="4262727"/>
          </a:xfrm>
          <a:prstGeom prst="rect">
            <a:avLst/>
          </a:prstGeom>
        </p:spPr>
      </p:pic>
    </p:spTree>
    <p:extLst>
      <p:ext uri="{BB962C8B-B14F-4D97-AF65-F5344CB8AC3E}">
        <p14:creationId xmlns:p14="http://schemas.microsoft.com/office/powerpoint/2010/main" val="167325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3</a:t>
            </a:fld>
            <a:endParaRPr lang="en"/>
          </a:p>
        </p:txBody>
      </p:sp>
      <p:pic>
        <p:nvPicPr>
          <p:cNvPr id="9" name="Picture 8">
            <a:extLst>
              <a:ext uri="{FF2B5EF4-FFF2-40B4-BE49-F238E27FC236}">
                <a16:creationId xmlns:a16="http://schemas.microsoft.com/office/drawing/2014/main" id="{BE4D39ED-337B-1946-A0AB-742A330395C8}"/>
              </a:ext>
            </a:extLst>
          </p:cNvPr>
          <p:cNvPicPr>
            <a:picLocks noChangeAspect="1"/>
          </p:cNvPicPr>
          <p:nvPr/>
        </p:nvPicPr>
        <p:blipFill>
          <a:blip r:embed="rId3"/>
          <a:stretch>
            <a:fillRect/>
          </a:stretch>
        </p:blipFill>
        <p:spPr>
          <a:xfrm rot="19653485">
            <a:off x="-327334" y="2413690"/>
            <a:ext cx="2334650" cy="2074618"/>
          </a:xfrm>
          <a:prstGeom prst="rect">
            <a:avLst/>
          </a:prstGeom>
        </p:spPr>
      </p:pic>
    </p:spTree>
    <p:extLst>
      <p:ext uri="{BB962C8B-B14F-4D97-AF65-F5344CB8AC3E}">
        <p14:creationId xmlns:p14="http://schemas.microsoft.com/office/powerpoint/2010/main" val="267975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Leonardo da Vinci (1452 - 1519)</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30</a:t>
            </a:fld>
            <a:endParaRPr lang="en"/>
          </a:p>
        </p:txBody>
      </p:sp>
      <p:pic>
        <p:nvPicPr>
          <p:cNvPr id="9" name="Picture 8">
            <a:extLst>
              <a:ext uri="{FF2B5EF4-FFF2-40B4-BE49-F238E27FC236}">
                <a16:creationId xmlns:a16="http://schemas.microsoft.com/office/drawing/2014/main" id="{3C1D19F3-0970-FE43-BDC1-76ACEF4D91D8}"/>
              </a:ext>
            </a:extLst>
          </p:cNvPr>
          <p:cNvPicPr>
            <a:picLocks noChangeAspect="1"/>
          </p:cNvPicPr>
          <p:nvPr/>
        </p:nvPicPr>
        <p:blipFill>
          <a:blip r:embed="rId3"/>
          <a:stretch>
            <a:fillRect/>
          </a:stretch>
        </p:blipFill>
        <p:spPr>
          <a:xfrm>
            <a:off x="1599526" y="1396485"/>
            <a:ext cx="6221494" cy="4495029"/>
          </a:xfrm>
          <a:prstGeom prst="rect">
            <a:avLst/>
          </a:prstGeom>
        </p:spPr>
      </p:pic>
      <p:sp>
        <p:nvSpPr>
          <p:cNvPr id="10" name="TextBox 9">
            <a:extLst>
              <a:ext uri="{FF2B5EF4-FFF2-40B4-BE49-F238E27FC236}">
                <a16:creationId xmlns:a16="http://schemas.microsoft.com/office/drawing/2014/main" id="{3FE35794-4DA8-974F-8976-1BD8E2EC293B}"/>
              </a:ext>
            </a:extLst>
          </p:cNvPr>
          <p:cNvSpPr txBox="1"/>
          <p:nvPr/>
        </p:nvSpPr>
        <p:spPr>
          <a:xfrm>
            <a:off x="1944547" y="6129998"/>
            <a:ext cx="6748040" cy="307777"/>
          </a:xfrm>
          <a:prstGeom prst="rect">
            <a:avLst/>
          </a:prstGeom>
          <a:noFill/>
        </p:spPr>
        <p:txBody>
          <a:bodyPr wrap="square" rtlCol="0">
            <a:spAutoFit/>
          </a:bodyPr>
          <a:lstStyle/>
          <a:p>
            <a:r>
              <a:rPr lang="en-CA" dirty="0">
                <a:hlinkClick r:id="rId4"/>
              </a:rPr>
              <a:t>Source: https://www.bl.uk/collection-items/leonardo-da-vinci-notebook</a:t>
            </a:r>
            <a:endParaRPr lang="en-US" dirty="0"/>
          </a:p>
        </p:txBody>
      </p:sp>
    </p:spTree>
    <p:extLst>
      <p:ext uri="{BB962C8B-B14F-4D97-AF65-F5344CB8AC3E}">
        <p14:creationId xmlns:p14="http://schemas.microsoft.com/office/powerpoint/2010/main" val="2207793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Frida Kahlo (1907-1954) </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31</a:t>
            </a:fld>
            <a:endParaRPr lang="en"/>
          </a:p>
        </p:txBody>
      </p:sp>
      <p:pic>
        <p:nvPicPr>
          <p:cNvPr id="5" name="Picture 4">
            <a:extLst>
              <a:ext uri="{FF2B5EF4-FFF2-40B4-BE49-F238E27FC236}">
                <a16:creationId xmlns:a16="http://schemas.microsoft.com/office/drawing/2014/main" id="{FF00E6AB-9E75-5747-A483-CEFF29E5EF37}"/>
              </a:ext>
            </a:extLst>
          </p:cNvPr>
          <p:cNvPicPr>
            <a:picLocks noChangeAspect="1"/>
          </p:cNvPicPr>
          <p:nvPr/>
        </p:nvPicPr>
        <p:blipFill>
          <a:blip r:embed="rId3"/>
          <a:stretch>
            <a:fillRect/>
          </a:stretch>
        </p:blipFill>
        <p:spPr>
          <a:xfrm>
            <a:off x="1358428" y="1363643"/>
            <a:ext cx="7245752" cy="4836364"/>
          </a:xfrm>
          <a:prstGeom prst="rect">
            <a:avLst/>
          </a:prstGeom>
        </p:spPr>
      </p:pic>
    </p:spTree>
    <p:extLst>
      <p:ext uri="{BB962C8B-B14F-4D97-AF65-F5344CB8AC3E}">
        <p14:creationId xmlns:p14="http://schemas.microsoft.com/office/powerpoint/2010/main" val="534656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32</a:t>
            </a:fld>
            <a:endParaRPr lang="en"/>
          </a:p>
        </p:txBody>
      </p:sp>
      <p:pic>
        <p:nvPicPr>
          <p:cNvPr id="7" name="Picture 6">
            <a:extLst>
              <a:ext uri="{FF2B5EF4-FFF2-40B4-BE49-F238E27FC236}">
                <a16:creationId xmlns:a16="http://schemas.microsoft.com/office/drawing/2014/main" id="{96DF3FBE-1999-4243-A524-A5A7383EDD0A}"/>
              </a:ext>
            </a:extLst>
          </p:cNvPr>
          <p:cNvPicPr>
            <a:picLocks noChangeAspect="1"/>
          </p:cNvPicPr>
          <p:nvPr/>
        </p:nvPicPr>
        <p:blipFill>
          <a:blip r:embed="rId3"/>
          <a:stretch>
            <a:fillRect/>
          </a:stretch>
        </p:blipFill>
        <p:spPr>
          <a:xfrm>
            <a:off x="1328210" y="1459853"/>
            <a:ext cx="6986447" cy="4449829"/>
          </a:xfrm>
          <a:prstGeom prst="rect">
            <a:avLst/>
          </a:prstGeom>
        </p:spPr>
      </p:pic>
      <p:sp>
        <p:nvSpPr>
          <p:cNvPr id="9" name="Title 1">
            <a:extLst>
              <a:ext uri="{FF2B5EF4-FFF2-40B4-BE49-F238E27FC236}">
                <a16:creationId xmlns:a16="http://schemas.microsoft.com/office/drawing/2014/main" id="{408C48CF-6AD2-3B45-ABDB-29915340D873}"/>
              </a:ext>
            </a:extLst>
          </p:cNvPr>
          <p:cNvSpPr txBox="1">
            <a:spLocks/>
          </p:cNvSpPr>
          <p:nvPr/>
        </p:nvSpPr>
        <p:spPr>
          <a:xfrm>
            <a:off x="1154242" y="746998"/>
            <a:ext cx="7758263" cy="40724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US" sz="2200" i="1">
                <a:solidFill>
                  <a:srgbClr val="002060"/>
                </a:solidFill>
              </a:rPr>
              <a:t>“Dirty Blonde: The Diaries of Courtney Love” (2006) </a:t>
            </a:r>
            <a:r>
              <a:rPr lang="en-US" sz="2200">
                <a:solidFill>
                  <a:srgbClr val="002060"/>
                </a:solidFill>
              </a:rPr>
              <a:t> </a:t>
            </a:r>
            <a:endParaRPr lang="en-US" sz="2200" dirty="0">
              <a:solidFill>
                <a:srgbClr val="002060"/>
              </a:solidFill>
            </a:endParaRPr>
          </a:p>
        </p:txBody>
      </p:sp>
    </p:spTree>
    <p:extLst>
      <p:ext uri="{BB962C8B-B14F-4D97-AF65-F5344CB8AC3E}">
        <p14:creationId xmlns:p14="http://schemas.microsoft.com/office/powerpoint/2010/main" val="3055828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51CF-1998-3C40-B9DE-F83782C9D932}"/>
              </a:ext>
            </a:extLst>
          </p:cNvPr>
          <p:cNvSpPr>
            <a:spLocks noGrp="1"/>
          </p:cNvSpPr>
          <p:nvPr>
            <p:ph type="title"/>
          </p:nvPr>
        </p:nvSpPr>
        <p:spPr>
          <a:xfrm>
            <a:off x="1165475" y="665974"/>
            <a:ext cx="7558800" cy="833041"/>
          </a:xfrm>
        </p:spPr>
        <p:txBody>
          <a:bodyPr/>
          <a:lstStyle/>
          <a:p>
            <a:r>
              <a:rPr lang="en-CA" sz="2000" dirty="0">
                <a:solidFill>
                  <a:schemeClr val="tx1"/>
                </a:solidFill>
              </a:rPr>
              <a:t>The personal scrapbook of Hannah de Rothschild </a:t>
            </a:r>
            <a:r>
              <a:rPr lang="en-CA" sz="2000" dirty="0" err="1">
                <a:solidFill>
                  <a:schemeClr val="tx1"/>
                </a:solidFill>
              </a:rPr>
              <a:t>Scharps</a:t>
            </a:r>
            <a:r>
              <a:rPr lang="en-CA" sz="2000" dirty="0">
                <a:solidFill>
                  <a:schemeClr val="tx1"/>
                </a:solidFill>
              </a:rPr>
              <a:t>, Smith College class of 1906, Smith College Archives, Sophia Smith Collection </a:t>
            </a:r>
            <a:r>
              <a:rPr lang="en-CA" dirty="0">
                <a:solidFill>
                  <a:schemeClr val="tx1"/>
                </a:solidFill>
              </a:rPr>
              <a:t>(Wikimedia Commons). </a:t>
            </a:r>
            <a:endParaRPr lang="en-US" dirty="0">
              <a:solidFill>
                <a:schemeClr val="tx1"/>
              </a:solidFill>
            </a:endParaRPr>
          </a:p>
        </p:txBody>
      </p:sp>
      <p:sp>
        <p:nvSpPr>
          <p:cNvPr id="6" name="Slide Number Placeholder 5">
            <a:extLst>
              <a:ext uri="{FF2B5EF4-FFF2-40B4-BE49-F238E27FC236}">
                <a16:creationId xmlns:a16="http://schemas.microsoft.com/office/drawing/2014/main" id="{F8F94117-4E15-ED48-AF14-D1CE8657B04D}"/>
              </a:ext>
            </a:extLst>
          </p:cNvPr>
          <p:cNvSpPr>
            <a:spLocks noGrp="1"/>
          </p:cNvSpPr>
          <p:nvPr>
            <p:ph type="sldNum" idx="12"/>
          </p:nvPr>
        </p:nvSpPr>
        <p:spPr/>
        <p:txBody>
          <a:bodyPr/>
          <a:lstStyle/>
          <a:p>
            <a:fld id="{00000000-1234-1234-1234-123412341234}" type="slidenum">
              <a:rPr lang="en" smtClean="0"/>
              <a:pPr/>
              <a:t>33</a:t>
            </a:fld>
            <a:endParaRPr lang="en"/>
          </a:p>
        </p:txBody>
      </p:sp>
      <p:pic>
        <p:nvPicPr>
          <p:cNvPr id="8" name="Picture 7">
            <a:extLst>
              <a:ext uri="{FF2B5EF4-FFF2-40B4-BE49-F238E27FC236}">
                <a16:creationId xmlns:a16="http://schemas.microsoft.com/office/drawing/2014/main" id="{96E7ABE2-B869-8741-B003-993F04D6EF71}"/>
              </a:ext>
            </a:extLst>
          </p:cNvPr>
          <p:cNvPicPr>
            <a:picLocks noChangeAspect="1"/>
          </p:cNvPicPr>
          <p:nvPr/>
        </p:nvPicPr>
        <p:blipFill>
          <a:blip r:embed="rId3"/>
          <a:stretch>
            <a:fillRect/>
          </a:stretch>
        </p:blipFill>
        <p:spPr>
          <a:xfrm>
            <a:off x="1405602" y="1773514"/>
            <a:ext cx="6419264" cy="4814449"/>
          </a:xfrm>
          <a:prstGeom prst="rect">
            <a:avLst/>
          </a:prstGeom>
        </p:spPr>
      </p:pic>
    </p:spTree>
    <p:extLst>
      <p:ext uri="{BB962C8B-B14F-4D97-AF65-F5344CB8AC3E}">
        <p14:creationId xmlns:p14="http://schemas.microsoft.com/office/powerpoint/2010/main" val="2352198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34</a:t>
            </a:fld>
            <a:endParaRPr lang="en"/>
          </a:p>
        </p:txBody>
      </p:sp>
      <p:sp>
        <p:nvSpPr>
          <p:cNvPr id="5" name="Title 1">
            <a:extLst>
              <a:ext uri="{FF2B5EF4-FFF2-40B4-BE49-F238E27FC236}">
                <a16:creationId xmlns:a16="http://schemas.microsoft.com/office/drawing/2014/main" id="{D87C6A83-DE62-054D-A30A-093013F1FBAA}"/>
              </a:ext>
            </a:extLst>
          </p:cNvPr>
          <p:cNvSpPr>
            <a:spLocks noGrp="1"/>
          </p:cNvSpPr>
          <p:nvPr>
            <p:ph type="title"/>
          </p:nvPr>
        </p:nvSpPr>
        <p:spPr>
          <a:xfrm>
            <a:off x="1124262" y="746998"/>
            <a:ext cx="7788244" cy="392254"/>
          </a:xfrm>
        </p:spPr>
        <p:txBody>
          <a:bodyPr/>
          <a:lstStyle/>
          <a:p>
            <a:r>
              <a:rPr lang="en-US" sz="2400" dirty="0">
                <a:solidFill>
                  <a:srgbClr val="002060"/>
                </a:solidFill>
              </a:rPr>
              <a:t>Food Diary (a.k.a. The Quantified Self)    </a:t>
            </a:r>
          </a:p>
        </p:txBody>
      </p:sp>
      <p:pic>
        <p:nvPicPr>
          <p:cNvPr id="8" name="Content Placeholder 8">
            <a:extLst>
              <a:ext uri="{FF2B5EF4-FFF2-40B4-BE49-F238E27FC236}">
                <a16:creationId xmlns:a16="http://schemas.microsoft.com/office/drawing/2014/main" id="{BAF3D027-A78D-8442-9E4E-C12D0B334D54}"/>
              </a:ext>
            </a:extLst>
          </p:cNvPr>
          <p:cNvPicPr>
            <a:picLocks noChangeAspect="1"/>
          </p:cNvPicPr>
          <p:nvPr/>
        </p:nvPicPr>
        <p:blipFill>
          <a:blip r:embed="rId3"/>
          <a:stretch>
            <a:fillRect/>
          </a:stretch>
        </p:blipFill>
        <p:spPr>
          <a:xfrm>
            <a:off x="1229838" y="1287335"/>
            <a:ext cx="7293319" cy="5360590"/>
          </a:xfrm>
          <a:prstGeom prst="rect">
            <a:avLst/>
          </a:prstGeom>
          <a:noFill/>
          <a:ln>
            <a:noFill/>
          </a:ln>
        </p:spPr>
      </p:pic>
    </p:spTree>
    <p:extLst>
      <p:ext uri="{BB962C8B-B14F-4D97-AF65-F5344CB8AC3E}">
        <p14:creationId xmlns:p14="http://schemas.microsoft.com/office/powerpoint/2010/main" val="1679061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35</a:t>
            </a:fld>
            <a:endParaRPr lang="en"/>
          </a:p>
        </p:txBody>
      </p:sp>
      <p:pic>
        <p:nvPicPr>
          <p:cNvPr id="5" name="Content Placeholder 5">
            <a:extLst>
              <a:ext uri="{FF2B5EF4-FFF2-40B4-BE49-F238E27FC236}">
                <a16:creationId xmlns:a16="http://schemas.microsoft.com/office/drawing/2014/main" id="{7DE2C50D-3653-4241-B008-1E562D376FEA}"/>
              </a:ext>
            </a:extLst>
          </p:cNvPr>
          <p:cNvPicPr>
            <a:picLocks noChangeAspect="1"/>
          </p:cNvPicPr>
          <p:nvPr/>
        </p:nvPicPr>
        <p:blipFill>
          <a:blip r:embed="rId3"/>
          <a:stretch>
            <a:fillRect/>
          </a:stretch>
        </p:blipFill>
        <p:spPr>
          <a:xfrm>
            <a:off x="1154241" y="1379096"/>
            <a:ext cx="7643265" cy="4930397"/>
          </a:xfrm>
          <a:prstGeom prst="rect">
            <a:avLst/>
          </a:prstGeom>
          <a:noFill/>
          <a:ln>
            <a:noFill/>
          </a:ln>
        </p:spPr>
      </p:pic>
      <p:sp>
        <p:nvSpPr>
          <p:cNvPr id="8" name="Title 1">
            <a:extLst>
              <a:ext uri="{FF2B5EF4-FFF2-40B4-BE49-F238E27FC236}">
                <a16:creationId xmlns:a16="http://schemas.microsoft.com/office/drawing/2014/main" id="{DBC8952F-A23E-AA4B-88E1-A484E66A2429}"/>
              </a:ext>
            </a:extLst>
          </p:cNvPr>
          <p:cNvSpPr>
            <a:spLocks noGrp="1"/>
          </p:cNvSpPr>
          <p:nvPr>
            <p:ph type="title"/>
          </p:nvPr>
        </p:nvSpPr>
        <p:spPr>
          <a:xfrm>
            <a:off x="1195455" y="665975"/>
            <a:ext cx="7357682" cy="459900"/>
          </a:xfrm>
        </p:spPr>
        <p:txBody>
          <a:bodyPr/>
          <a:lstStyle/>
          <a:p>
            <a:r>
              <a:rPr lang="en-US" sz="2400" dirty="0">
                <a:solidFill>
                  <a:srgbClr val="002060"/>
                </a:solidFill>
              </a:rPr>
              <a:t>Design Diary: documenting the design process </a:t>
            </a:r>
            <a:endParaRPr lang="en-US" sz="2400" dirty="0"/>
          </a:p>
        </p:txBody>
      </p:sp>
    </p:spTree>
    <p:extLst>
      <p:ext uri="{BB962C8B-B14F-4D97-AF65-F5344CB8AC3E}">
        <p14:creationId xmlns:p14="http://schemas.microsoft.com/office/powerpoint/2010/main" val="2846224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F1AB3-DB10-9A46-BA42-C4F65D651995}"/>
              </a:ext>
            </a:extLst>
          </p:cNvPr>
          <p:cNvPicPr>
            <a:picLocks noChangeAspect="1"/>
          </p:cNvPicPr>
          <p:nvPr/>
        </p:nvPicPr>
        <p:blipFill>
          <a:blip r:embed="rId3"/>
          <a:stretch>
            <a:fillRect/>
          </a:stretch>
        </p:blipFill>
        <p:spPr>
          <a:xfrm>
            <a:off x="1967128" y="1343519"/>
            <a:ext cx="5168190" cy="3053655"/>
          </a:xfrm>
          <a:prstGeom prst="rect">
            <a:avLst/>
          </a:prstGeom>
        </p:spPr>
      </p:pic>
      <p:sp>
        <p:nvSpPr>
          <p:cNvPr id="7" name="TextBox 6"/>
          <p:cNvSpPr txBox="1"/>
          <p:nvPr/>
        </p:nvSpPr>
        <p:spPr>
          <a:xfrm>
            <a:off x="786982" y="344377"/>
            <a:ext cx="7778187" cy="861774"/>
          </a:xfrm>
          <a:prstGeom prst="rect">
            <a:avLst/>
          </a:prstGeom>
          <a:noFill/>
        </p:spPr>
        <p:txBody>
          <a:bodyPr wrap="square" rtlCol="0">
            <a:spAutoFit/>
          </a:bodyPr>
          <a:lstStyle/>
          <a:p>
            <a:pPr algn="ctr"/>
            <a:r>
              <a:rPr lang="en-US" sz="5000" i="1" dirty="0">
                <a:solidFill>
                  <a:schemeClr val="tx1"/>
                </a:solidFill>
                <a:latin typeface="Quicksand" panose="02070303000000060000" pitchFamily="18" charset="77"/>
                <a:cs typeface="Futura Medium" panose="020B0602020204020303" pitchFamily="34" charset="-79"/>
              </a:rPr>
              <a:t>The Twine Revolution</a:t>
            </a:r>
            <a:endParaRPr lang="en-US" sz="5000" dirty="0">
              <a:solidFill>
                <a:schemeClr val="tx1"/>
              </a:solidFill>
              <a:latin typeface="Quicksand" panose="02070303000000060000" pitchFamily="18" charset="77"/>
              <a:cs typeface="Futura Medium" panose="020B0602020204020303" pitchFamily="34" charset="-79"/>
            </a:endParaRPr>
          </a:p>
        </p:txBody>
      </p:sp>
      <p:sp>
        <p:nvSpPr>
          <p:cNvPr id="8" name="TextBox 7"/>
          <p:cNvSpPr txBox="1"/>
          <p:nvPr/>
        </p:nvSpPr>
        <p:spPr>
          <a:xfrm>
            <a:off x="747797" y="4671911"/>
            <a:ext cx="7856558" cy="1200329"/>
          </a:xfrm>
          <a:prstGeom prst="rect">
            <a:avLst/>
          </a:prstGeom>
          <a:noFill/>
        </p:spPr>
        <p:txBody>
          <a:bodyPr wrap="square" rtlCol="0">
            <a:spAutoFit/>
          </a:bodyPr>
          <a:lstStyle/>
          <a:p>
            <a:r>
              <a:rPr lang="en-CA" sz="2400" dirty="0">
                <a:latin typeface="Quicksand" panose="02070303000000060000" pitchFamily="18" charset="77"/>
              </a:rPr>
              <a:t>“Twine is a platform that supports the creation of interactive stories that have branching narratives and variable states.”  (</a:t>
            </a:r>
            <a:r>
              <a:rPr lang="en-CA" sz="2400" dirty="0" err="1">
                <a:latin typeface="Quicksand" panose="02070303000000060000" pitchFamily="18" charset="77"/>
              </a:rPr>
              <a:t>Friedoff</a:t>
            </a:r>
            <a:r>
              <a:rPr lang="en-CA" sz="2400" dirty="0">
                <a:latin typeface="Quicksand" panose="02070303000000060000" pitchFamily="18" charset="77"/>
              </a:rPr>
              <a:t>, 2013)</a:t>
            </a:r>
          </a:p>
        </p:txBody>
      </p:sp>
    </p:spTree>
    <p:extLst>
      <p:ext uri="{BB962C8B-B14F-4D97-AF65-F5344CB8AC3E}">
        <p14:creationId xmlns:p14="http://schemas.microsoft.com/office/powerpoint/2010/main" val="1172770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361922"/>
            <a:ext cx="9144000" cy="3323987"/>
          </a:xfrm>
          <a:prstGeom prst="rect">
            <a:avLst/>
          </a:prstGeom>
          <a:noFill/>
        </p:spPr>
        <p:txBody>
          <a:bodyPr wrap="square" rtlCol="0">
            <a:spAutoFit/>
          </a:bodyPr>
          <a:lstStyle/>
          <a:p>
            <a:pPr marL="457200" lvl="1"/>
            <a:r>
              <a:rPr lang="en-US" sz="2800" dirty="0">
                <a:solidFill>
                  <a:schemeClr val="tx1"/>
                </a:solidFill>
                <a:latin typeface="Quicksand" panose="02070303000000060000" pitchFamily="18" charset="77"/>
                <a:cs typeface="Futura Medium" panose="020B0602020204020303" pitchFamily="34" charset="-79"/>
              </a:rPr>
              <a:t>1. Choose-your-own-adventure games </a:t>
            </a:r>
          </a:p>
          <a:p>
            <a:pPr marL="457200" lvl="1"/>
            <a:r>
              <a:rPr lang="en-US" sz="2800" dirty="0">
                <a:solidFill>
                  <a:schemeClr val="tx1"/>
                </a:solidFill>
                <a:latin typeface="Quicksand" panose="02070303000000060000" pitchFamily="18" charset="77"/>
                <a:cs typeface="Futura Medium" panose="020B0602020204020303" pitchFamily="34" charset="-79"/>
              </a:rPr>
              <a:t>2. E-poetry</a:t>
            </a:r>
          </a:p>
          <a:p>
            <a:pPr marL="457200" lvl="1"/>
            <a:r>
              <a:rPr lang="en-US" sz="2800" dirty="0">
                <a:solidFill>
                  <a:schemeClr val="tx1"/>
                </a:solidFill>
                <a:latin typeface="Quicksand" panose="02070303000000060000" pitchFamily="18" charset="77"/>
                <a:cs typeface="Futura Medium" panose="020B0602020204020303" pitchFamily="34" charset="-79"/>
              </a:rPr>
              <a:t>3. Autobiographical and personal games</a:t>
            </a:r>
          </a:p>
          <a:p>
            <a:pPr marL="457200" lvl="1"/>
            <a:r>
              <a:rPr lang="en-US" sz="2800" dirty="0">
                <a:solidFill>
                  <a:schemeClr val="tx1"/>
                </a:solidFill>
                <a:latin typeface="Quicksand" panose="02070303000000060000" pitchFamily="18" charset="77"/>
                <a:cs typeface="Futura Medium" panose="020B0602020204020303" pitchFamily="34" charset="-79"/>
              </a:rPr>
              <a:t>4. Chatbots (i.e., computer therapist Eliza) </a:t>
            </a:r>
          </a:p>
          <a:p>
            <a:pPr marL="457200" lvl="1"/>
            <a:r>
              <a:rPr lang="en-US" sz="2800" dirty="0">
                <a:solidFill>
                  <a:schemeClr val="tx1"/>
                </a:solidFill>
                <a:latin typeface="Quicksand" panose="02070303000000060000" pitchFamily="18" charset="77"/>
                <a:cs typeface="Futura Medium" panose="020B0602020204020303" pitchFamily="34" charset="-79"/>
              </a:rPr>
              <a:t>5. Web documentary (</a:t>
            </a:r>
            <a:r>
              <a:rPr lang="en-US" sz="2800" dirty="0" err="1">
                <a:solidFill>
                  <a:schemeClr val="tx1"/>
                </a:solidFill>
                <a:latin typeface="Quicksand" panose="02070303000000060000" pitchFamily="18" charset="77"/>
                <a:cs typeface="Futura Medium" panose="020B0602020204020303" pitchFamily="34" charset="-79"/>
              </a:rPr>
              <a:t>iDoc</a:t>
            </a:r>
            <a:r>
              <a:rPr lang="en-US" sz="2800" dirty="0">
                <a:solidFill>
                  <a:schemeClr val="tx1"/>
                </a:solidFill>
                <a:latin typeface="Quicksand" panose="02070303000000060000" pitchFamily="18" charset="77"/>
                <a:cs typeface="Futura Medium" panose="020B0602020204020303" pitchFamily="34" charset="-79"/>
              </a:rPr>
              <a:t>)</a:t>
            </a:r>
          </a:p>
          <a:p>
            <a:pPr marL="457200" lvl="1"/>
            <a:r>
              <a:rPr lang="en-US" sz="2800" dirty="0">
                <a:solidFill>
                  <a:srgbClr val="A304B1"/>
                </a:solidFill>
                <a:latin typeface="Quicksand" panose="02070303000000060000" pitchFamily="18" charset="77"/>
                <a:cs typeface="Futura Medium" panose="020B0602020204020303" pitchFamily="34" charset="-79"/>
              </a:rPr>
              <a:t>6. “The Ludic Diary” or “Interactive Scrapbook”   </a:t>
            </a:r>
          </a:p>
          <a:p>
            <a:pPr lvl="1"/>
            <a:r>
              <a:rPr lang="en-US" sz="2800" dirty="0">
                <a:solidFill>
                  <a:schemeClr val="tx1"/>
                </a:solidFill>
                <a:latin typeface="Andale Mono"/>
                <a:cs typeface="Andale Mono"/>
              </a:rPr>
              <a:t> </a:t>
            </a:r>
          </a:p>
          <a:p>
            <a:pPr marL="342900" indent="-342900"/>
            <a:endParaRPr lang="en-US" dirty="0"/>
          </a:p>
        </p:txBody>
      </p:sp>
      <p:sp>
        <p:nvSpPr>
          <p:cNvPr id="8" name="TextBox 7"/>
          <p:cNvSpPr txBox="1"/>
          <p:nvPr/>
        </p:nvSpPr>
        <p:spPr>
          <a:xfrm>
            <a:off x="723900" y="309801"/>
            <a:ext cx="7543800" cy="861774"/>
          </a:xfrm>
          <a:prstGeom prst="rect">
            <a:avLst/>
          </a:prstGeom>
          <a:noFill/>
        </p:spPr>
        <p:txBody>
          <a:bodyPr wrap="square" rtlCol="0">
            <a:spAutoFit/>
          </a:bodyPr>
          <a:lstStyle/>
          <a:p>
            <a:pPr algn="ctr"/>
            <a:r>
              <a:rPr lang="en-US" sz="5000" i="1" dirty="0">
                <a:solidFill>
                  <a:schemeClr val="tx1"/>
                </a:solidFill>
                <a:latin typeface="Quicksand" panose="02070303000000060000" pitchFamily="18" charset="77"/>
                <a:cs typeface="Futura Medium" panose="020B0602020204020303" pitchFamily="34" charset="-79"/>
              </a:rPr>
              <a:t>Twine</a:t>
            </a:r>
            <a:r>
              <a:rPr lang="en-US" sz="5000" dirty="0">
                <a:solidFill>
                  <a:schemeClr val="tx1"/>
                </a:solidFill>
                <a:latin typeface="Quicksand" panose="02070303000000060000" pitchFamily="18" charset="77"/>
                <a:cs typeface="Futura Medium" panose="020B0602020204020303" pitchFamily="34" charset="-79"/>
              </a:rPr>
              <a:t> genres </a:t>
            </a:r>
          </a:p>
        </p:txBody>
      </p:sp>
    </p:spTree>
    <p:extLst>
      <p:ext uri="{BB962C8B-B14F-4D97-AF65-F5344CB8AC3E}">
        <p14:creationId xmlns:p14="http://schemas.microsoft.com/office/powerpoint/2010/main" val="4281803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BCB7AF-F228-D041-81A7-0C79BD647368}"/>
              </a:ext>
            </a:extLst>
          </p:cNvPr>
          <p:cNvSpPr>
            <a:spLocks noGrp="1"/>
          </p:cNvSpPr>
          <p:nvPr>
            <p:ph type="body" idx="1"/>
          </p:nvPr>
        </p:nvSpPr>
        <p:spPr>
          <a:xfrm>
            <a:off x="1165474" y="959370"/>
            <a:ext cx="7768663" cy="5608505"/>
          </a:xfrm>
        </p:spPr>
        <p:txBody>
          <a:bodyPr/>
          <a:lstStyle/>
          <a:p>
            <a:r>
              <a:rPr lang="en-US" sz="2800" dirty="0">
                <a:solidFill>
                  <a:srgbClr val="FF0000"/>
                </a:solidFill>
              </a:rPr>
              <a:t>1. </a:t>
            </a:r>
            <a:r>
              <a:rPr lang="en-US" sz="2600" dirty="0">
                <a:solidFill>
                  <a:srgbClr val="FF0000"/>
                </a:solidFill>
              </a:rPr>
              <a:t>Ideation and Conceptualization</a:t>
            </a:r>
          </a:p>
          <a:p>
            <a:pPr marL="673100" indent="-571500">
              <a:buClr>
                <a:srgbClr val="2E3036"/>
              </a:buClr>
              <a:buFont typeface="+mj-lt"/>
              <a:buAutoNum type="romanUcPeriod"/>
            </a:pPr>
            <a:r>
              <a:rPr lang="en-US" sz="2200" dirty="0">
                <a:solidFill>
                  <a:srgbClr val="2E3036"/>
                </a:solidFill>
              </a:rPr>
              <a:t>Mapping Avant-Garde strategies to game design</a:t>
            </a:r>
            <a:br>
              <a:rPr lang="en-US" sz="2200" dirty="0">
                <a:solidFill>
                  <a:srgbClr val="2E3036"/>
                </a:solidFill>
              </a:rPr>
            </a:br>
            <a:r>
              <a:rPr lang="en-US" sz="2200" dirty="0">
                <a:solidFill>
                  <a:srgbClr val="2E3036"/>
                </a:solidFill>
              </a:rPr>
              <a:t>  </a:t>
            </a:r>
          </a:p>
          <a:p>
            <a:r>
              <a:rPr lang="en-US" sz="2600" dirty="0">
                <a:solidFill>
                  <a:srgbClr val="FF6100"/>
                </a:solidFill>
              </a:rPr>
              <a:t>2. Story/Concept Design in Twine</a:t>
            </a:r>
          </a:p>
          <a:p>
            <a:pPr marL="673100" indent="-571500">
              <a:buClr>
                <a:srgbClr val="2E3036"/>
              </a:buClr>
              <a:buFont typeface="+mj-lt"/>
              <a:buAutoNum type="romanUcPeriod"/>
            </a:pPr>
            <a:r>
              <a:rPr lang="en-US" sz="2600" dirty="0">
                <a:solidFill>
                  <a:srgbClr val="2E3036"/>
                </a:solidFill>
              </a:rPr>
              <a:t>The Game Diary: mapping narrative (organizational) structure to Twine format </a:t>
            </a:r>
            <a:br>
              <a:rPr lang="en-US" sz="2600" dirty="0">
                <a:solidFill>
                  <a:srgbClr val="2E3036"/>
                </a:solidFill>
              </a:rPr>
            </a:br>
            <a:endParaRPr lang="en-US" sz="2600" dirty="0">
              <a:solidFill>
                <a:srgbClr val="2E3036"/>
              </a:solidFill>
            </a:endParaRPr>
          </a:p>
          <a:p>
            <a:r>
              <a:rPr lang="en-US" sz="2600" dirty="0">
                <a:solidFill>
                  <a:srgbClr val="A304B1"/>
                </a:solidFill>
              </a:rPr>
              <a:t>3. Implementation </a:t>
            </a:r>
          </a:p>
          <a:p>
            <a:pPr marL="673100" indent="-571500">
              <a:buClr>
                <a:srgbClr val="2E3036"/>
              </a:buClr>
              <a:buFont typeface="+mj-lt"/>
              <a:buAutoNum type="romanUcPeriod"/>
            </a:pPr>
            <a:r>
              <a:rPr lang="en-US" sz="2200" dirty="0">
                <a:solidFill>
                  <a:srgbClr val="2E3036"/>
                </a:solidFill>
              </a:rPr>
              <a:t>Implementing images/sound (HTML) </a:t>
            </a:r>
          </a:p>
          <a:p>
            <a:pPr marL="673100" indent="-571500">
              <a:buClr>
                <a:srgbClr val="2E3036"/>
              </a:buClr>
              <a:buFont typeface="+mj-lt"/>
              <a:buAutoNum type="romanUcPeriod"/>
            </a:pPr>
            <a:r>
              <a:rPr lang="en-US" sz="2200" dirty="0">
                <a:solidFill>
                  <a:srgbClr val="2E3036"/>
                </a:solidFill>
              </a:rPr>
              <a:t>Variables, conditionals (JavaScript-based)</a:t>
            </a:r>
          </a:p>
          <a:p>
            <a:pPr marL="673100" indent="-571500">
              <a:buClr>
                <a:srgbClr val="2E3036"/>
              </a:buClr>
              <a:buFont typeface="+mj-lt"/>
              <a:buAutoNum type="romanUcPeriod"/>
            </a:pPr>
            <a:r>
              <a:rPr lang="en-US" sz="2200" dirty="0">
                <a:solidFill>
                  <a:srgbClr val="2E3036"/>
                </a:solidFill>
              </a:rPr>
              <a:t>Visual layout (CSS)</a:t>
            </a:r>
          </a:p>
          <a:p>
            <a:pPr marL="673100" indent="-571500">
              <a:buClr>
                <a:srgbClr val="2E3036"/>
              </a:buClr>
              <a:buFont typeface="+mj-lt"/>
              <a:buAutoNum type="romanUcPeriod"/>
            </a:pPr>
            <a:r>
              <a:rPr lang="en-US" sz="2200" dirty="0">
                <a:solidFill>
                  <a:srgbClr val="2E3036"/>
                </a:solidFill>
              </a:rPr>
              <a:t>Data maps (JavaScript-based) </a:t>
            </a:r>
          </a:p>
          <a:p>
            <a:endParaRPr lang="en-US" sz="2600" dirty="0">
              <a:solidFill>
                <a:srgbClr val="2E3036"/>
              </a:solidFill>
            </a:endParaRPr>
          </a:p>
        </p:txBody>
      </p:sp>
      <p:sp>
        <p:nvSpPr>
          <p:cNvPr id="6" name="Slide Number Placeholder 5">
            <a:extLst>
              <a:ext uri="{FF2B5EF4-FFF2-40B4-BE49-F238E27FC236}">
                <a16:creationId xmlns:a16="http://schemas.microsoft.com/office/drawing/2014/main" id="{ED88FE95-DF34-9C4E-86F5-697C9EB59D17}"/>
              </a:ext>
            </a:extLst>
          </p:cNvPr>
          <p:cNvSpPr>
            <a:spLocks noGrp="1"/>
          </p:cNvSpPr>
          <p:nvPr>
            <p:ph type="sldNum" idx="12"/>
          </p:nvPr>
        </p:nvSpPr>
        <p:spPr/>
        <p:txBody>
          <a:bodyPr/>
          <a:lstStyle/>
          <a:p>
            <a:fld id="{00000000-1234-1234-1234-123412341234}" type="slidenum">
              <a:rPr lang="en" smtClean="0"/>
              <a:pPr/>
              <a:t>38</a:t>
            </a:fld>
            <a:endParaRPr lang="en"/>
          </a:p>
        </p:txBody>
      </p:sp>
      <p:sp>
        <p:nvSpPr>
          <p:cNvPr id="7" name="Google Shape;136;p20">
            <a:extLst>
              <a:ext uri="{FF2B5EF4-FFF2-40B4-BE49-F238E27FC236}">
                <a16:creationId xmlns:a16="http://schemas.microsoft.com/office/drawing/2014/main" id="{DC4DC7CE-CEBA-8844-98BA-DCA61D32478E}"/>
              </a:ext>
            </a:extLst>
          </p:cNvPr>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marL="101600"/>
            <a:r>
              <a:rPr lang="en-US" sz="3600" dirty="0">
                <a:solidFill>
                  <a:srgbClr val="002060"/>
                </a:solidFill>
              </a:rPr>
              <a:t>3 Design Stages: </a:t>
            </a:r>
          </a:p>
        </p:txBody>
      </p:sp>
    </p:spTree>
    <p:extLst>
      <p:ext uri="{BB962C8B-B14F-4D97-AF65-F5344CB8AC3E}">
        <p14:creationId xmlns:p14="http://schemas.microsoft.com/office/powerpoint/2010/main" val="1000813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0"/>
          <p:cNvSpPr txBox="1">
            <a:spLocks noGrp="1"/>
          </p:cNvSpPr>
          <p:nvPr>
            <p:ph type="body" idx="1"/>
          </p:nvPr>
        </p:nvSpPr>
        <p:spPr>
          <a:xfrm>
            <a:off x="1165476" y="1125878"/>
            <a:ext cx="7226171" cy="932484"/>
          </a:xfrm>
          <a:prstGeom prst="rect">
            <a:avLst/>
          </a:prstGeom>
        </p:spPr>
        <p:txBody>
          <a:bodyPr spcFirstLastPara="1" wrap="square" lIns="91425" tIns="91425" rIns="91425" bIns="91425" anchor="t" anchorCtr="0">
            <a:noAutofit/>
          </a:bodyPr>
          <a:lstStyle/>
          <a:p>
            <a:pPr marL="0" indent="0">
              <a:buNone/>
            </a:pPr>
            <a:r>
              <a:rPr lang="en-CA" sz="2200" b="1" dirty="0">
                <a:solidFill>
                  <a:schemeClr val="tx1"/>
                </a:solidFill>
              </a:rPr>
              <a:t>Pick 2 formal strategies and 1 political strategy of the Avant-Garde and think about how they will render in your Twine game: </a:t>
            </a:r>
          </a:p>
          <a:p>
            <a:pPr marL="0" indent="0">
              <a:buNone/>
            </a:pPr>
            <a:endParaRPr lang="en-CA" dirty="0"/>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39</a:t>
            </a:fld>
            <a:endParaRPr/>
          </a:p>
        </p:txBody>
      </p:sp>
      <p:sp>
        <p:nvSpPr>
          <p:cNvPr id="11" name="Google Shape;137;p20">
            <a:extLst>
              <a:ext uri="{FF2B5EF4-FFF2-40B4-BE49-F238E27FC236}">
                <a16:creationId xmlns:a16="http://schemas.microsoft.com/office/drawing/2014/main" id="{CAD07F93-EDE8-9C45-9F4C-9C8DA9C8BAC6}"/>
              </a:ext>
            </a:extLst>
          </p:cNvPr>
          <p:cNvSpPr txBox="1">
            <a:spLocks/>
          </p:cNvSpPr>
          <p:nvPr/>
        </p:nvSpPr>
        <p:spPr>
          <a:xfrm>
            <a:off x="1236851" y="2553805"/>
            <a:ext cx="3735199" cy="3889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1pPr>
            <a:lvl2pPr marL="914400" marR="0" lvl="1"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2pPr>
            <a:lvl3pPr marL="1371600" marR="0" lvl="2"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3pPr>
            <a:lvl4pPr marL="1828800" marR="0" lvl="3"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4pPr>
            <a:lvl5pPr marL="2286000" marR="0" lvl="4"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5pPr>
            <a:lvl6pPr marL="2743200" marR="0" lvl="5"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6pPr>
            <a:lvl7pPr marL="3200400" marR="0" lvl="6"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7pPr>
            <a:lvl8pPr marL="3657600" marR="0" lvl="7"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8pPr>
            <a:lvl9pPr marL="4114800" marR="0" lvl="8"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9pPr>
          </a:lstStyle>
          <a:p>
            <a:pPr marL="0" indent="0">
              <a:buClr>
                <a:srgbClr val="002060"/>
              </a:buClr>
              <a:buNone/>
            </a:pPr>
            <a:r>
              <a:rPr lang="en-CA" sz="2400" b="1" dirty="0">
                <a:solidFill>
                  <a:srgbClr val="A304B1"/>
                </a:solidFill>
              </a:rPr>
              <a:t>Formal Strategies:</a:t>
            </a:r>
            <a:endParaRPr lang="en-CA" sz="2400" dirty="0">
              <a:solidFill>
                <a:schemeClr val="tx1"/>
              </a:solidFill>
            </a:endParaRPr>
          </a:p>
          <a:p>
            <a:pPr marL="342900" indent="-342900">
              <a:buClr>
                <a:srgbClr val="002060"/>
              </a:buClr>
              <a:buFont typeface="Arial" panose="020B0604020202020204" pitchFamily="34" charset="0"/>
              <a:buChar char="•"/>
            </a:pPr>
            <a:r>
              <a:rPr lang="en-CA" sz="2400" dirty="0">
                <a:solidFill>
                  <a:schemeClr val="tx1"/>
                </a:solidFill>
              </a:rPr>
              <a:t>Abstraction</a:t>
            </a:r>
          </a:p>
          <a:p>
            <a:pPr marL="342900" indent="-342900">
              <a:buClr>
                <a:srgbClr val="002060"/>
              </a:buClr>
              <a:buFont typeface="Arial" panose="020B0604020202020204" pitchFamily="34" charset="0"/>
              <a:buChar char="•"/>
            </a:pPr>
            <a:r>
              <a:rPr lang="en-CA" sz="2400" dirty="0">
                <a:solidFill>
                  <a:schemeClr val="tx1"/>
                </a:solidFill>
              </a:rPr>
              <a:t>Defamiliarization</a:t>
            </a:r>
            <a:r>
              <a:rPr lang="en-CA" sz="2400" b="1" dirty="0">
                <a:solidFill>
                  <a:schemeClr val="tx1"/>
                </a:solidFill>
              </a:rPr>
              <a:t> </a:t>
            </a:r>
          </a:p>
          <a:p>
            <a:pPr marL="342900" indent="-342900">
              <a:buClr>
                <a:srgbClr val="002060"/>
              </a:buClr>
              <a:buFont typeface="Arial" panose="020B0604020202020204" pitchFamily="34" charset="0"/>
              <a:buChar char="•"/>
            </a:pPr>
            <a:r>
              <a:rPr lang="en-CA" sz="2400" dirty="0">
                <a:solidFill>
                  <a:schemeClr val="tx1"/>
                </a:solidFill>
              </a:rPr>
              <a:t>Self-reflexivity</a:t>
            </a:r>
          </a:p>
          <a:p>
            <a:pPr marL="342900" indent="-342900">
              <a:buClr>
                <a:srgbClr val="002060"/>
              </a:buClr>
              <a:buFont typeface="Arial" panose="020B0604020202020204" pitchFamily="34" charset="0"/>
              <a:buChar char="•"/>
            </a:pPr>
            <a:r>
              <a:rPr lang="en-CA" sz="2400" dirty="0">
                <a:solidFill>
                  <a:schemeClr val="tx1"/>
                </a:solidFill>
              </a:rPr>
              <a:t>Co-authorship </a:t>
            </a:r>
          </a:p>
          <a:p>
            <a:pPr marL="342900" indent="-342900">
              <a:buClr>
                <a:srgbClr val="002060"/>
              </a:buClr>
              <a:buFont typeface="Arial" panose="020B0604020202020204" pitchFamily="34" charset="0"/>
              <a:buChar char="•"/>
            </a:pPr>
            <a:r>
              <a:rPr lang="en-CA" sz="2400" dirty="0">
                <a:solidFill>
                  <a:schemeClr val="tx1"/>
                </a:solidFill>
              </a:rPr>
              <a:t>Collage/Assemblage</a:t>
            </a:r>
          </a:p>
          <a:p>
            <a:pPr marL="342900" indent="-342900">
              <a:buClr>
                <a:srgbClr val="002060"/>
              </a:buClr>
              <a:buFont typeface="Arial" panose="020B0604020202020204" pitchFamily="34" charset="0"/>
              <a:buChar char="•"/>
            </a:pPr>
            <a:r>
              <a:rPr lang="en-CA" sz="2400" dirty="0">
                <a:solidFill>
                  <a:schemeClr val="tx1"/>
                </a:solidFill>
              </a:rPr>
              <a:t>Etc. </a:t>
            </a:r>
            <a:br>
              <a:rPr lang="en-CA" sz="2400" dirty="0">
                <a:solidFill>
                  <a:schemeClr val="tx1"/>
                </a:solidFill>
              </a:rPr>
            </a:br>
            <a:endParaRPr lang="en-CA" sz="2400" dirty="0">
              <a:solidFill>
                <a:schemeClr val="tx1"/>
              </a:solidFill>
            </a:endParaRPr>
          </a:p>
          <a:p>
            <a:pPr marL="0" indent="0">
              <a:buClr>
                <a:srgbClr val="002060"/>
              </a:buClr>
              <a:buNone/>
            </a:pPr>
            <a:r>
              <a:rPr lang="en-CA" sz="2400" dirty="0">
                <a:solidFill>
                  <a:schemeClr val="tx1"/>
                </a:solidFill>
              </a:rPr>
              <a:t> </a:t>
            </a:r>
          </a:p>
          <a:p>
            <a:pPr marL="0" indent="0">
              <a:buClr>
                <a:srgbClr val="002060"/>
              </a:buClr>
              <a:buNone/>
            </a:pPr>
            <a:r>
              <a:rPr lang="en-CA" sz="2400" dirty="0">
                <a:solidFill>
                  <a:schemeClr val="tx1"/>
                </a:solidFill>
              </a:rPr>
              <a:t> </a:t>
            </a:r>
          </a:p>
          <a:p>
            <a:pPr marL="0" indent="0">
              <a:buNone/>
            </a:pPr>
            <a:endParaRPr lang="en-CA" dirty="0">
              <a:solidFill>
                <a:schemeClr val="tx1"/>
              </a:solidFill>
            </a:endParaRPr>
          </a:p>
        </p:txBody>
      </p:sp>
      <p:sp>
        <p:nvSpPr>
          <p:cNvPr id="2" name="TextBox 1">
            <a:extLst>
              <a:ext uri="{FF2B5EF4-FFF2-40B4-BE49-F238E27FC236}">
                <a16:creationId xmlns:a16="http://schemas.microsoft.com/office/drawing/2014/main" id="{AC13DF34-358E-EA41-A25E-17A167149FA7}"/>
              </a:ext>
            </a:extLst>
          </p:cNvPr>
          <p:cNvSpPr txBox="1"/>
          <p:nvPr/>
        </p:nvSpPr>
        <p:spPr>
          <a:xfrm>
            <a:off x="4972050" y="2642974"/>
            <a:ext cx="3977080" cy="2677656"/>
          </a:xfrm>
          <a:prstGeom prst="rect">
            <a:avLst/>
          </a:prstGeom>
          <a:noFill/>
        </p:spPr>
        <p:txBody>
          <a:bodyPr wrap="square" rtlCol="0">
            <a:spAutoFit/>
          </a:bodyPr>
          <a:lstStyle/>
          <a:p>
            <a:r>
              <a:rPr lang="en-CA" sz="2400" b="1" dirty="0">
                <a:solidFill>
                  <a:srgbClr val="A304B1"/>
                </a:solidFill>
                <a:latin typeface="Quicksand" panose="02070303000000060000" pitchFamily="18" charset="77"/>
              </a:rPr>
              <a:t>Political Strategies: </a:t>
            </a:r>
            <a:endParaRPr lang="en-CA" sz="2400" dirty="0">
              <a:solidFill>
                <a:srgbClr val="A304B1"/>
              </a:solidFill>
              <a:latin typeface="Quicksand" panose="02070303000000060000" pitchFamily="18" charset="77"/>
            </a:endParaRP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Challenge aesthetic/narrative norms of mainstream games </a:t>
            </a: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Provoke</a:t>
            </a: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Etc.</a:t>
            </a:r>
          </a:p>
        </p:txBody>
      </p:sp>
      <p:sp>
        <p:nvSpPr>
          <p:cNvPr id="4" name="TextBox 3">
            <a:extLst>
              <a:ext uri="{FF2B5EF4-FFF2-40B4-BE49-F238E27FC236}">
                <a16:creationId xmlns:a16="http://schemas.microsoft.com/office/drawing/2014/main" id="{48638503-B750-4048-97C5-755C109FE08A}"/>
              </a:ext>
            </a:extLst>
          </p:cNvPr>
          <p:cNvSpPr txBox="1"/>
          <p:nvPr/>
        </p:nvSpPr>
        <p:spPr>
          <a:xfrm>
            <a:off x="1236851" y="404734"/>
            <a:ext cx="7286306" cy="523220"/>
          </a:xfrm>
          <a:prstGeom prst="rect">
            <a:avLst/>
          </a:prstGeom>
          <a:noFill/>
        </p:spPr>
        <p:txBody>
          <a:bodyPr wrap="square" rtlCol="0">
            <a:spAutoFit/>
          </a:bodyPr>
          <a:lstStyle/>
          <a:p>
            <a:r>
              <a:rPr lang="en-US" sz="2800" dirty="0">
                <a:solidFill>
                  <a:srgbClr val="FF6100"/>
                </a:solidFill>
                <a:latin typeface="Quicksand" panose="02070303000000060000" pitchFamily="18" charset="77"/>
              </a:rPr>
              <a:t>Stage 1: Mapping the Avant-Garde</a:t>
            </a:r>
          </a:p>
        </p:txBody>
      </p:sp>
    </p:spTree>
    <p:extLst>
      <p:ext uri="{BB962C8B-B14F-4D97-AF65-F5344CB8AC3E}">
        <p14:creationId xmlns:p14="http://schemas.microsoft.com/office/powerpoint/2010/main" val="43269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4</a:t>
            </a:fld>
            <a:endParaRPr lang="en"/>
          </a:p>
        </p:txBody>
      </p:sp>
      <p:pic>
        <p:nvPicPr>
          <p:cNvPr id="9" name="Picture 8">
            <a:extLst>
              <a:ext uri="{FF2B5EF4-FFF2-40B4-BE49-F238E27FC236}">
                <a16:creationId xmlns:a16="http://schemas.microsoft.com/office/drawing/2014/main" id="{BE4D39ED-337B-1946-A0AB-742A330395C8}"/>
              </a:ext>
            </a:extLst>
          </p:cNvPr>
          <p:cNvPicPr>
            <a:picLocks noChangeAspect="1"/>
          </p:cNvPicPr>
          <p:nvPr/>
        </p:nvPicPr>
        <p:blipFill>
          <a:blip r:embed="rId3"/>
          <a:stretch>
            <a:fillRect/>
          </a:stretch>
        </p:blipFill>
        <p:spPr>
          <a:xfrm rot="19696442">
            <a:off x="-800757" y="1269013"/>
            <a:ext cx="3222225" cy="2863336"/>
          </a:xfrm>
          <a:prstGeom prst="rect">
            <a:avLst/>
          </a:prstGeom>
        </p:spPr>
      </p:pic>
      <p:sp>
        <p:nvSpPr>
          <p:cNvPr id="16" name="TextBox 15">
            <a:extLst>
              <a:ext uri="{FF2B5EF4-FFF2-40B4-BE49-F238E27FC236}">
                <a16:creationId xmlns:a16="http://schemas.microsoft.com/office/drawing/2014/main" id="{A5E5B749-CBE7-D14F-85FE-BCC2F47D462C}"/>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1790711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F5F8EC-2497-5D4B-A878-C443DB9D2B3D}"/>
              </a:ext>
            </a:extLst>
          </p:cNvPr>
          <p:cNvPicPr>
            <a:picLocks noGrp="1" noChangeAspect="1"/>
          </p:cNvPicPr>
          <p:nvPr>
            <p:ph idx="1"/>
          </p:nvPr>
        </p:nvPicPr>
        <p:blipFill>
          <a:blip r:embed="rId2"/>
          <a:stretch>
            <a:fillRect/>
          </a:stretch>
        </p:blipFill>
        <p:spPr>
          <a:xfrm>
            <a:off x="457200" y="1534002"/>
            <a:ext cx="8229600" cy="1404518"/>
          </a:xfrm>
          <a:solidFill>
            <a:schemeClr val="bg1"/>
          </a:solidFill>
        </p:spPr>
      </p:pic>
      <p:sp>
        <p:nvSpPr>
          <p:cNvPr id="3" name="TextBox 2">
            <a:extLst>
              <a:ext uri="{FF2B5EF4-FFF2-40B4-BE49-F238E27FC236}">
                <a16:creationId xmlns:a16="http://schemas.microsoft.com/office/drawing/2014/main" id="{0B2A5E04-2C20-134B-8C90-A6724B4982E3}"/>
              </a:ext>
            </a:extLst>
          </p:cNvPr>
          <p:cNvSpPr txBox="1"/>
          <p:nvPr/>
        </p:nvSpPr>
        <p:spPr>
          <a:xfrm>
            <a:off x="810158" y="6124060"/>
            <a:ext cx="7859216" cy="307777"/>
          </a:xfrm>
          <a:prstGeom prst="rect">
            <a:avLst/>
          </a:prstGeom>
          <a:noFill/>
        </p:spPr>
        <p:txBody>
          <a:bodyPr wrap="square" rtlCol="0">
            <a:spAutoFit/>
          </a:bodyPr>
          <a:lstStyle/>
          <a:p>
            <a:r>
              <a:rPr lang="en-US" dirty="0">
                <a:solidFill>
                  <a:srgbClr val="BF232B"/>
                </a:solidFill>
                <a:hlinkClick r:id="rId3"/>
              </a:rPr>
              <a:t>Diagrams courtesy of: https://directorsnotes.com/2016/08/08/interactive-documentary-guide/</a:t>
            </a:r>
            <a:r>
              <a:rPr lang="en-US" dirty="0">
                <a:solidFill>
                  <a:srgbClr val="BF232B"/>
                </a:solidFill>
              </a:rPr>
              <a:t> </a:t>
            </a:r>
          </a:p>
        </p:txBody>
      </p:sp>
      <p:sp>
        <p:nvSpPr>
          <p:cNvPr id="7" name="Google Shape;94;p15">
            <a:extLst>
              <a:ext uri="{FF2B5EF4-FFF2-40B4-BE49-F238E27FC236}">
                <a16:creationId xmlns:a16="http://schemas.microsoft.com/office/drawing/2014/main" id="{597CF896-0204-9449-912A-A00FF7F2F59C}"/>
              </a:ext>
            </a:extLst>
          </p:cNvPr>
          <p:cNvSpPr txBox="1">
            <a:spLocks/>
          </p:cNvSpPr>
          <p:nvPr/>
        </p:nvSpPr>
        <p:spPr>
          <a:xfrm>
            <a:off x="1072975" y="1048424"/>
            <a:ext cx="6767100" cy="70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800" dirty="0">
                <a:solidFill>
                  <a:srgbClr val="002060"/>
                </a:solidFill>
              </a:rPr>
              <a:t>1. Linear Narrative</a:t>
            </a:r>
          </a:p>
        </p:txBody>
      </p:sp>
      <p:sp>
        <p:nvSpPr>
          <p:cNvPr id="4" name="TextBox 3">
            <a:extLst>
              <a:ext uri="{FF2B5EF4-FFF2-40B4-BE49-F238E27FC236}">
                <a16:creationId xmlns:a16="http://schemas.microsoft.com/office/drawing/2014/main" id="{430AB986-B818-D24D-AEE5-D87EF3426807}"/>
              </a:ext>
            </a:extLst>
          </p:cNvPr>
          <p:cNvSpPr txBox="1"/>
          <p:nvPr/>
        </p:nvSpPr>
        <p:spPr>
          <a:xfrm>
            <a:off x="724395" y="3408218"/>
            <a:ext cx="7837714" cy="954107"/>
          </a:xfrm>
          <a:prstGeom prst="rect">
            <a:avLst/>
          </a:prstGeom>
          <a:noFill/>
        </p:spPr>
        <p:txBody>
          <a:bodyPr wrap="square" rtlCol="0">
            <a:spAutoFit/>
          </a:bodyPr>
          <a:lstStyle/>
          <a:p>
            <a:r>
              <a:rPr lang="en-US" sz="2800" dirty="0">
                <a:latin typeface="Quicksand" panose="02070303000000060000" pitchFamily="18" charset="77"/>
              </a:rPr>
              <a:t>This type of narrative has a linear story trajectory and fixed outcome.  </a:t>
            </a:r>
          </a:p>
        </p:txBody>
      </p:sp>
      <p:sp>
        <p:nvSpPr>
          <p:cNvPr id="8" name="Title 7">
            <a:extLst>
              <a:ext uri="{FF2B5EF4-FFF2-40B4-BE49-F238E27FC236}">
                <a16:creationId xmlns:a16="http://schemas.microsoft.com/office/drawing/2014/main" id="{8774D362-971F-4C4E-A8AC-E392755E00C1}"/>
              </a:ext>
            </a:extLst>
          </p:cNvPr>
          <p:cNvSpPr>
            <a:spLocks noGrp="1"/>
          </p:cNvSpPr>
          <p:nvPr>
            <p:ph type="title"/>
          </p:nvPr>
        </p:nvSpPr>
        <p:spPr>
          <a:xfrm>
            <a:off x="457200" y="366175"/>
            <a:ext cx="8686799" cy="533235"/>
          </a:xfrm>
        </p:spPr>
        <p:txBody>
          <a:bodyPr/>
          <a:lstStyle/>
          <a:p>
            <a:r>
              <a:rPr lang="en-US" sz="2800" dirty="0">
                <a:solidFill>
                  <a:srgbClr val="FF6100"/>
                </a:solidFill>
              </a:rPr>
              <a:t>Stage 2: </a:t>
            </a:r>
            <a:r>
              <a:rPr lang="en-US" sz="2800">
                <a:solidFill>
                  <a:srgbClr val="FF6100"/>
                </a:solidFill>
              </a:rPr>
              <a:t>Mapping Narrative Structure </a:t>
            </a:r>
            <a:endParaRPr lang="en-US" sz="2800" dirty="0">
              <a:solidFill>
                <a:srgbClr val="FF6100"/>
              </a:solidFill>
            </a:endParaRPr>
          </a:p>
        </p:txBody>
      </p:sp>
    </p:spTree>
    <p:extLst>
      <p:ext uri="{BB962C8B-B14F-4D97-AF65-F5344CB8AC3E}">
        <p14:creationId xmlns:p14="http://schemas.microsoft.com/office/powerpoint/2010/main" val="2620812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1855CAC-7DBF-DB48-A9E0-726FD0ADDEA6}"/>
              </a:ext>
            </a:extLst>
          </p:cNvPr>
          <p:cNvPicPr>
            <a:picLocks noGrp="1" noChangeAspect="1"/>
          </p:cNvPicPr>
          <p:nvPr>
            <p:ph idx="1"/>
          </p:nvPr>
        </p:nvPicPr>
        <p:blipFill>
          <a:blip r:embed="rId2"/>
          <a:stretch>
            <a:fillRect/>
          </a:stretch>
        </p:blipFill>
        <p:spPr>
          <a:xfrm>
            <a:off x="261257" y="1928891"/>
            <a:ext cx="4428177" cy="3479086"/>
          </a:xfrm>
          <a:solidFill>
            <a:schemeClr val="bg1"/>
          </a:solidFill>
        </p:spPr>
      </p:pic>
      <p:sp>
        <p:nvSpPr>
          <p:cNvPr id="5" name="Google Shape;94;p15">
            <a:extLst>
              <a:ext uri="{FF2B5EF4-FFF2-40B4-BE49-F238E27FC236}">
                <a16:creationId xmlns:a16="http://schemas.microsoft.com/office/drawing/2014/main" id="{589DD990-269E-9F47-8CE7-FD35FE22CD39}"/>
              </a:ext>
            </a:extLst>
          </p:cNvPr>
          <p:cNvSpPr txBox="1">
            <a:spLocks/>
          </p:cNvSpPr>
          <p:nvPr/>
        </p:nvSpPr>
        <p:spPr>
          <a:xfrm>
            <a:off x="1174460" y="1034201"/>
            <a:ext cx="6767100" cy="70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800" dirty="0">
                <a:solidFill>
                  <a:srgbClr val="002060"/>
                </a:solidFill>
              </a:rPr>
              <a:t>2. Branching Narrative</a:t>
            </a:r>
          </a:p>
        </p:txBody>
      </p:sp>
      <p:sp>
        <p:nvSpPr>
          <p:cNvPr id="10" name="TextBox 9">
            <a:extLst>
              <a:ext uri="{FF2B5EF4-FFF2-40B4-BE49-F238E27FC236}">
                <a16:creationId xmlns:a16="http://schemas.microsoft.com/office/drawing/2014/main" id="{B800A20E-E183-9647-BCD7-2967DE1F32E3}"/>
              </a:ext>
            </a:extLst>
          </p:cNvPr>
          <p:cNvSpPr txBox="1"/>
          <p:nvPr/>
        </p:nvSpPr>
        <p:spPr>
          <a:xfrm>
            <a:off x="5213269" y="1852550"/>
            <a:ext cx="3705100" cy="3785652"/>
          </a:xfrm>
          <a:prstGeom prst="rect">
            <a:avLst/>
          </a:prstGeom>
          <a:noFill/>
        </p:spPr>
        <p:txBody>
          <a:bodyPr wrap="square" rtlCol="0">
            <a:spAutoFit/>
          </a:bodyPr>
          <a:lstStyle/>
          <a:p>
            <a:r>
              <a:rPr lang="en-US" sz="2400" dirty="0">
                <a:latin typeface="Quicksand" panose="02070303000000060000" pitchFamily="18" charset="77"/>
              </a:rPr>
              <a:t>Branching storylines present multiple choices for the player. </a:t>
            </a:r>
          </a:p>
          <a:p>
            <a:endParaRPr lang="en-US" sz="2400" dirty="0">
              <a:latin typeface="Quicksand" panose="02070303000000060000" pitchFamily="18" charset="77"/>
            </a:endParaRPr>
          </a:p>
          <a:p>
            <a:r>
              <a:rPr lang="en-US" sz="2400" dirty="0">
                <a:latin typeface="Quicksand" panose="02070303000000060000" pitchFamily="18" charset="77"/>
              </a:rPr>
              <a:t>The player is repeatedly given choices that lead to multiple new choices creating recursive narrative structures.</a:t>
            </a:r>
          </a:p>
        </p:txBody>
      </p:sp>
      <p:sp>
        <p:nvSpPr>
          <p:cNvPr id="11" name="Title 7">
            <a:extLst>
              <a:ext uri="{FF2B5EF4-FFF2-40B4-BE49-F238E27FC236}">
                <a16:creationId xmlns:a16="http://schemas.microsoft.com/office/drawing/2014/main" id="{169ED385-1556-EC4B-AD6D-E7BB51428FBA}"/>
              </a:ext>
            </a:extLst>
          </p:cNvPr>
          <p:cNvSpPr>
            <a:spLocks noGrp="1"/>
          </p:cNvSpPr>
          <p:nvPr>
            <p:ph type="title"/>
          </p:nvPr>
        </p:nvSpPr>
        <p:spPr>
          <a:xfrm>
            <a:off x="457200" y="366175"/>
            <a:ext cx="8686799" cy="533235"/>
          </a:xfrm>
        </p:spPr>
        <p:txBody>
          <a:bodyPr/>
          <a:lstStyle/>
          <a:p>
            <a:r>
              <a:rPr lang="en-US" sz="2800" dirty="0">
                <a:solidFill>
                  <a:srgbClr val="FF6100"/>
                </a:solidFill>
              </a:rPr>
              <a:t>Stage 2: Mapping Narrative Structure </a:t>
            </a:r>
          </a:p>
        </p:txBody>
      </p:sp>
    </p:spTree>
    <p:extLst>
      <p:ext uri="{BB962C8B-B14F-4D97-AF65-F5344CB8AC3E}">
        <p14:creationId xmlns:p14="http://schemas.microsoft.com/office/powerpoint/2010/main" val="3414320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119E9C-17F7-9E43-9043-96F87D617CCD}"/>
              </a:ext>
            </a:extLst>
          </p:cNvPr>
          <p:cNvPicPr>
            <a:picLocks noChangeAspect="1"/>
          </p:cNvPicPr>
          <p:nvPr/>
        </p:nvPicPr>
        <p:blipFill>
          <a:blip r:embed="rId2"/>
          <a:stretch>
            <a:fillRect/>
          </a:stretch>
        </p:blipFill>
        <p:spPr>
          <a:xfrm>
            <a:off x="251520" y="1624902"/>
            <a:ext cx="8712968" cy="2952328"/>
          </a:xfrm>
          <a:prstGeom prst="rect">
            <a:avLst/>
          </a:prstGeom>
          <a:solidFill>
            <a:schemeClr val="bg1"/>
          </a:solidFill>
        </p:spPr>
      </p:pic>
      <p:sp>
        <p:nvSpPr>
          <p:cNvPr id="5" name="Google Shape;94;p15">
            <a:extLst>
              <a:ext uri="{FF2B5EF4-FFF2-40B4-BE49-F238E27FC236}">
                <a16:creationId xmlns:a16="http://schemas.microsoft.com/office/drawing/2014/main" id="{23210850-7418-DE4E-8D7E-7FE3C53E8F9D}"/>
              </a:ext>
            </a:extLst>
          </p:cNvPr>
          <p:cNvSpPr txBox="1">
            <a:spLocks/>
          </p:cNvSpPr>
          <p:nvPr/>
        </p:nvSpPr>
        <p:spPr>
          <a:xfrm>
            <a:off x="1072975" y="873604"/>
            <a:ext cx="6767100" cy="70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800" dirty="0">
                <a:solidFill>
                  <a:srgbClr val="002060"/>
                </a:solidFill>
              </a:rPr>
              <a:t>3. Fishbone Narrative</a:t>
            </a:r>
          </a:p>
        </p:txBody>
      </p:sp>
      <p:sp>
        <p:nvSpPr>
          <p:cNvPr id="4" name="TextBox 3">
            <a:extLst>
              <a:ext uri="{FF2B5EF4-FFF2-40B4-BE49-F238E27FC236}">
                <a16:creationId xmlns:a16="http://schemas.microsoft.com/office/drawing/2014/main" id="{9EE96874-76CA-D14D-9EF7-F5154069ECDA}"/>
              </a:ext>
            </a:extLst>
          </p:cNvPr>
          <p:cNvSpPr txBox="1"/>
          <p:nvPr/>
        </p:nvSpPr>
        <p:spPr>
          <a:xfrm>
            <a:off x="251520" y="4857008"/>
            <a:ext cx="8892480" cy="830997"/>
          </a:xfrm>
          <a:prstGeom prst="rect">
            <a:avLst/>
          </a:prstGeom>
          <a:noFill/>
        </p:spPr>
        <p:txBody>
          <a:bodyPr wrap="square" rtlCol="0">
            <a:spAutoFit/>
          </a:bodyPr>
          <a:lstStyle/>
          <a:p>
            <a:r>
              <a:rPr lang="en-US" sz="2400" dirty="0">
                <a:latin typeface="Quicksand" panose="02070303000000060000" pitchFamily="18" charset="77"/>
              </a:rPr>
              <a:t>Benefit of this structure:  story coherence preserved (Prosser, 2014) </a:t>
            </a:r>
          </a:p>
        </p:txBody>
      </p:sp>
      <p:sp>
        <p:nvSpPr>
          <p:cNvPr id="9" name="Title 7">
            <a:extLst>
              <a:ext uri="{FF2B5EF4-FFF2-40B4-BE49-F238E27FC236}">
                <a16:creationId xmlns:a16="http://schemas.microsoft.com/office/drawing/2014/main" id="{E88BFA07-F109-C94B-8EBA-817034F88F92}"/>
              </a:ext>
            </a:extLst>
          </p:cNvPr>
          <p:cNvSpPr>
            <a:spLocks noGrp="1"/>
          </p:cNvSpPr>
          <p:nvPr>
            <p:ph type="title"/>
          </p:nvPr>
        </p:nvSpPr>
        <p:spPr>
          <a:xfrm>
            <a:off x="457200" y="366175"/>
            <a:ext cx="8686799" cy="533235"/>
          </a:xfrm>
        </p:spPr>
        <p:txBody>
          <a:bodyPr/>
          <a:lstStyle/>
          <a:p>
            <a:r>
              <a:rPr lang="en-US" sz="2800" dirty="0">
                <a:solidFill>
                  <a:srgbClr val="FF6100"/>
                </a:solidFill>
              </a:rPr>
              <a:t>Stage 2: Mapping Narrative Structure </a:t>
            </a:r>
          </a:p>
        </p:txBody>
      </p:sp>
    </p:spTree>
    <p:extLst>
      <p:ext uri="{BB962C8B-B14F-4D97-AF65-F5344CB8AC3E}">
        <p14:creationId xmlns:p14="http://schemas.microsoft.com/office/powerpoint/2010/main" val="2068290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71002-471A-D448-928A-2609ADB676CB}"/>
              </a:ext>
            </a:extLst>
          </p:cNvPr>
          <p:cNvPicPr>
            <a:picLocks noChangeAspect="1"/>
          </p:cNvPicPr>
          <p:nvPr/>
        </p:nvPicPr>
        <p:blipFill>
          <a:blip r:embed="rId2"/>
          <a:stretch>
            <a:fillRect/>
          </a:stretch>
        </p:blipFill>
        <p:spPr>
          <a:xfrm>
            <a:off x="0" y="2620112"/>
            <a:ext cx="9144000" cy="2609088"/>
          </a:xfrm>
          <a:prstGeom prst="rect">
            <a:avLst/>
          </a:prstGeom>
          <a:solidFill>
            <a:schemeClr val="bg1"/>
          </a:solidFill>
        </p:spPr>
      </p:pic>
      <p:sp>
        <p:nvSpPr>
          <p:cNvPr id="5" name="Google Shape;94;p15">
            <a:extLst>
              <a:ext uri="{FF2B5EF4-FFF2-40B4-BE49-F238E27FC236}">
                <a16:creationId xmlns:a16="http://schemas.microsoft.com/office/drawing/2014/main" id="{F6553CA8-0944-8445-BAE1-AFD4FF53A310}"/>
              </a:ext>
            </a:extLst>
          </p:cNvPr>
          <p:cNvSpPr txBox="1">
            <a:spLocks/>
          </p:cNvSpPr>
          <p:nvPr/>
        </p:nvSpPr>
        <p:spPr>
          <a:xfrm>
            <a:off x="1072975" y="1701175"/>
            <a:ext cx="6767100" cy="70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800" dirty="0">
                <a:solidFill>
                  <a:srgbClr val="002060"/>
                </a:solidFill>
              </a:rPr>
              <a:t>4. Parallel Narrative</a:t>
            </a:r>
          </a:p>
        </p:txBody>
      </p:sp>
      <p:sp>
        <p:nvSpPr>
          <p:cNvPr id="7" name="Title 7">
            <a:extLst>
              <a:ext uri="{FF2B5EF4-FFF2-40B4-BE49-F238E27FC236}">
                <a16:creationId xmlns:a16="http://schemas.microsoft.com/office/drawing/2014/main" id="{8CE3AF46-B0F9-0C40-AE09-1200C337D714}"/>
              </a:ext>
            </a:extLst>
          </p:cNvPr>
          <p:cNvSpPr>
            <a:spLocks noGrp="1"/>
          </p:cNvSpPr>
          <p:nvPr>
            <p:ph type="title"/>
          </p:nvPr>
        </p:nvSpPr>
        <p:spPr>
          <a:xfrm>
            <a:off x="457200" y="366175"/>
            <a:ext cx="8686799" cy="533235"/>
          </a:xfrm>
        </p:spPr>
        <p:txBody>
          <a:bodyPr/>
          <a:lstStyle/>
          <a:p>
            <a:r>
              <a:rPr lang="en-US" sz="2800" dirty="0">
                <a:solidFill>
                  <a:srgbClr val="FF6100"/>
                </a:solidFill>
              </a:rPr>
              <a:t>Stage 2: Mapping Narrative Structure </a:t>
            </a:r>
          </a:p>
        </p:txBody>
      </p:sp>
    </p:spTree>
    <p:extLst>
      <p:ext uri="{BB962C8B-B14F-4D97-AF65-F5344CB8AC3E}">
        <p14:creationId xmlns:p14="http://schemas.microsoft.com/office/powerpoint/2010/main" val="3518088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D1A318-76A8-8840-9A7A-EF752A6E180A}"/>
              </a:ext>
            </a:extLst>
          </p:cNvPr>
          <p:cNvPicPr>
            <a:picLocks noChangeAspect="1"/>
          </p:cNvPicPr>
          <p:nvPr/>
        </p:nvPicPr>
        <p:blipFill>
          <a:blip r:embed="rId2"/>
          <a:stretch>
            <a:fillRect/>
          </a:stretch>
        </p:blipFill>
        <p:spPr>
          <a:xfrm>
            <a:off x="1691680" y="2498782"/>
            <a:ext cx="5616972" cy="4313834"/>
          </a:xfrm>
          <a:prstGeom prst="rect">
            <a:avLst/>
          </a:prstGeom>
          <a:solidFill>
            <a:schemeClr val="bg1"/>
          </a:solidFill>
        </p:spPr>
      </p:pic>
      <p:sp>
        <p:nvSpPr>
          <p:cNvPr id="7" name="Google Shape;94;p15">
            <a:extLst>
              <a:ext uri="{FF2B5EF4-FFF2-40B4-BE49-F238E27FC236}">
                <a16:creationId xmlns:a16="http://schemas.microsoft.com/office/drawing/2014/main" id="{C8673B6B-C774-B44A-879F-281FFC27EDF2}"/>
              </a:ext>
            </a:extLst>
          </p:cNvPr>
          <p:cNvSpPr txBox="1">
            <a:spLocks/>
          </p:cNvSpPr>
          <p:nvPr/>
        </p:nvSpPr>
        <p:spPr>
          <a:xfrm>
            <a:off x="1072975" y="1520712"/>
            <a:ext cx="6767100" cy="70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800" dirty="0">
                <a:solidFill>
                  <a:schemeClr val="tx1"/>
                </a:solidFill>
              </a:rPr>
              <a:t>5. Concentric Narrative</a:t>
            </a:r>
          </a:p>
        </p:txBody>
      </p:sp>
      <p:sp>
        <p:nvSpPr>
          <p:cNvPr id="9" name="Title 7">
            <a:extLst>
              <a:ext uri="{FF2B5EF4-FFF2-40B4-BE49-F238E27FC236}">
                <a16:creationId xmlns:a16="http://schemas.microsoft.com/office/drawing/2014/main" id="{3572370A-9DDE-C641-BB5F-0C91468DC942}"/>
              </a:ext>
            </a:extLst>
          </p:cNvPr>
          <p:cNvSpPr>
            <a:spLocks noGrp="1"/>
          </p:cNvSpPr>
          <p:nvPr>
            <p:ph type="title"/>
          </p:nvPr>
        </p:nvSpPr>
        <p:spPr>
          <a:xfrm>
            <a:off x="457200" y="366175"/>
            <a:ext cx="8686799" cy="533235"/>
          </a:xfrm>
        </p:spPr>
        <p:txBody>
          <a:bodyPr/>
          <a:lstStyle/>
          <a:p>
            <a:r>
              <a:rPr lang="en-US" sz="2800" dirty="0">
                <a:solidFill>
                  <a:srgbClr val="FF6100"/>
                </a:solidFill>
              </a:rPr>
              <a:t>Stage 2: Mapping Narrative Structure </a:t>
            </a:r>
          </a:p>
        </p:txBody>
      </p:sp>
    </p:spTree>
    <p:extLst>
      <p:ext uri="{BB962C8B-B14F-4D97-AF65-F5344CB8AC3E}">
        <p14:creationId xmlns:p14="http://schemas.microsoft.com/office/powerpoint/2010/main" val="2906511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A5B6C-3B7B-DE47-8EE0-CFD51260F6D6}"/>
              </a:ext>
            </a:extLst>
          </p:cNvPr>
          <p:cNvPicPr>
            <a:picLocks noChangeAspect="1"/>
          </p:cNvPicPr>
          <p:nvPr/>
        </p:nvPicPr>
        <p:blipFill>
          <a:blip r:embed="rId2">
            <a:alphaModFix/>
            <a:extLst>
              <a:ext uri="{BEBA8EAE-BF5A-486C-A8C5-ECC9F3942E4B}">
                <a14:imgProps xmlns:a14="http://schemas.microsoft.com/office/drawing/2010/main">
                  <a14:imgLayer>
                    <a14:imgEffect>
                      <a14:colorTemperature colorTemp="7003"/>
                    </a14:imgEffect>
                    <a14:imgEffect>
                      <a14:saturation sat="0"/>
                    </a14:imgEffect>
                  </a14:imgLayer>
                </a14:imgProps>
              </a:ext>
            </a:extLst>
          </a:blip>
          <a:stretch>
            <a:fillRect/>
          </a:stretch>
        </p:blipFill>
        <p:spPr>
          <a:xfrm>
            <a:off x="0" y="2564904"/>
            <a:ext cx="9144000" cy="2560320"/>
          </a:xfrm>
          <a:prstGeom prst="rect">
            <a:avLst/>
          </a:prstGeom>
          <a:solidFill>
            <a:schemeClr val="bg1"/>
          </a:solidFill>
        </p:spPr>
      </p:pic>
      <p:sp>
        <p:nvSpPr>
          <p:cNvPr id="8" name="Google Shape;94;p15">
            <a:extLst>
              <a:ext uri="{FF2B5EF4-FFF2-40B4-BE49-F238E27FC236}">
                <a16:creationId xmlns:a16="http://schemas.microsoft.com/office/drawing/2014/main" id="{D1544F97-16C5-3040-8855-9654681D5DBE}"/>
              </a:ext>
            </a:extLst>
          </p:cNvPr>
          <p:cNvSpPr txBox="1">
            <a:spLocks/>
          </p:cNvSpPr>
          <p:nvPr/>
        </p:nvSpPr>
        <p:spPr>
          <a:xfrm>
            <a:off x="1072975" y="1603255"/>
            <a:ext cx="6767100" cy="70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800" dirty="0">
                <a:solidFill>
                  <a:srgbClr val="002060"/>
                </a:solidFill>
              </a:rPr>
              <a:t>6. Threaded Narrative</a:t>
            </a:r>
          </a:p>
        </p:txBody>
      </p:sp>
      <p:sp>
        <p:nvSpPr>
          <p:cNvPr id="9" name="Title 7">
            <a:extLst>
              <a:ext uri="{FF2B5EF4-FFF2-40B4-BE49-F238E27FC236}">
                <a16:creationId xmlns:a16="http://schemas.microsoft.com/office/drawing/2014/main" id="{C1DA7806-9899-144E-B9AC-409B23D09E92}"/>
              </a:ext>
            </a:extLst>
          </p:cNvPr>
          <p:cNvSpPr>
            <a:spLocks noGrp="1"/>
          </p:cNvSpPr>
          <p:nvPr>
            <p:ph type="title"/>
          </p:nvPr>
        </p:nvSpPr>
        <p:spPr>
          <a:xfrm>
            <a:off x="457200" y="366175"/>
            <a:ext cx="8686799" cy="533235"/>
          </a:xfrm>
        </p:spPr>
        <p:txBody>
          <a:bodyPr/>
          <a:lstStyle/>
          <a:p>
            <a:r>
              <a:rPr lang="en-US" sz="2800" dirty="0">
                <a:solidFill>
                  <a:srgbClr val="FF6100"/>
                </a:solidFill>
              </a:rPr>
              <a:t>Stage 2: Mapping Narrative Structure </a:t>
            </a:r>
          </a:p>
        </p:txBody>
      </p:sp>
    </p:spTree>
    <p:extLst>
      <p:ext uri="{BB962C8B-B14F-4D97-AF65-F5344CB8AC3E}">
        <p14:creationId xmlns:p14="http://schemas.microsoft.com/office/powerpoint/2010/main" val="4102625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B92D-D4AE-A243-946E-7940CFB863FD}"/>
              </a:ext>
            </a:extLst>
          </p:cNvPr>
          <p:cNvSpPr>
            <a:spLocks noGrp="1"/>
          </p:cNvSpPr>
          <p:nvPr>
            <p:ph type="title"/>
          </p:nvPr>
        </p:nvSpPr>
        <p:spPr/>
        <p:txBody>
          <a:bodyPr/>
          <a:lstStyle/>
          <a:p>
            <a:r>
              <a:rPr lang="en-US" sz="3000" dirty="0">
                <a:solidFill>
                  <a:schemeClr val="tx1"/>
                </a:solidFill>
              </a:rPr>
              <a:t>Getting Started</a:t>
            </a:r>
          </a:p>
        </p:txBody>
      </p:sp>
      <p:sp>
        <p:nvSpPr>
          <p:cNvPr id="6" name="Slide Number Placeholder 5">
            <a:extLst>
              <a:ext uri="{FF2B5EF4-FFF2-40B4-BE49-F238E27FC236}">
                <a16:creationId xmlns:a16="http://schemas.microsoft.com/office/drawing/2014/main" id="{47948970-1A78-1744-938F-734BA5720A1D}"/>
              </a:ext>
            </a:extLst>
          </p:cNvPr>
          <p:cNvSpPr>
            <a:spLocks noGrp="1"/>
          </p:cNvSpPr>
          <p:nvPr>
            <p:ph type="sldNum" idx="12"/>
          </p:nvPr>
        </p:nvSpPr>
        <p:spPr/>
        <p:txBody>
          <a:bodyPr/>
          <a:lstStyle/>
          <a:p>
            <a:fld id="{00000000-1234-1234-1234-123412341234}" type="slidenum">
              <a:rPr lang="en" smtClean="0"/>
              <a:pPr/>
              <a:t>46</a:t>
            </a:fld>
            <a:endParaRPr lang="en"/>
          </a:p>
        </p:txBody>
      </p:sp>
      <p:sp>
        <p:nvSpPr>
          <p:cNvPr id="7" name="TextBox 6">
            <a:extLst>
              <a:ext uri="{FF2B5EF4-FFF2-40B4-BE49-F238E27FC236}">
                <a16:creationId xmlns:a16="http://schemas.microsoft.com/office/drawing/2014/main" id="{C18FFCE1-0333-AF4D-BAD4-A3D2BD8207F1}"/>
              </a:ext>
            </a:extLst>
          </p:cNvPr>
          <p:cNvSpPr txBox="1"/>
          <p:nvPr/>
        </p:nvSpPr>
        <p:spPr>
          <a:xfrm>
            <a:off x="1439056" y="1648918"/>
            <a:ext cx="6730583" cy="1815882"/>
          </a:xfrm>
          <a:prstGeom prst="rect">
            <a:avLst/>
          </a:prstGeom>
          <a:noFill/>
        </p:spPr>
        <p:txBody>
          <a:bodyPr wrap="square" rtlCol="0">
            <a:spAutoFit/>
          </a:bodyPr>
          <a:lstStyle/>
          <a:p>
            <a:r>
              <a:rPr lang="en-CA" sz="2800" dirty="0">
                <a:latin typeface="Quicksand" panose="02070303000000060000" pitchFamily="18" charset="77"/>
                <a:hlinkClick r:id="rId3"/>
              </a:rPr>
              <a:t>https://github.com/sdanilovic/Twine-resources-</a:t>
            </a:r>
            <a:endParaRPr lang="en-CA" sz="2800" dirty="0">
              <a:latin typeface="Quicksand" panose="02070303000000060000" pitchFamily="18" charset="77"/>
            </a:endParaRPr>
          </a:p>
          <a:p>
            <a:endParaRPr lang="en-CA" sz="2800" dirty="0">
              <a:latin typeface="Quicksand" panose="02070303000000060000" pitchFamily="18" charset="77"/>
            </a:endParaRPr>
          </a:p>
          <a:p>
            <a:r>
              <a:rPr lang="en-CA" sz="2800" dirty="0">
                <a:latin typeface="Quicksand" panose="02070303000000060000" pitchFamily="18" charset="77"/>
                <a:hlinkClick r:id="rId4"/>
              </a:rPr>
              <a:t>www.twinery.org</a:t>
            </a:r>
            <a:r>
              <a:rPr lang="en-CA" sz="2800" dirty="0">
                <a:latin typeface="Quicksand" panose="02070303000000060000" pitchFamily="18" charset="77"/>
              </a:rPr>
              <a:t>  </a:t>
            </a:r>
            <a:endParaRPr lang="en-US" sz="2800" dirty="0">
              <a:latin typeface="Quicksand" panose="02070303000000060000" pitchFamily="18" charset="77"/>
            </a:endParaRPr>
          </a:p>
        </p:txBody>
      </p:sp>
    </p:spTree>
    <p:extLst>
      <p:ext uri="{BB962C8B-B14F-4D97-AF65-F5344CB8AC3E}">
        <p14:creationId xmlns:p14="http://schemas.microsoft.com/office/powerpoint/2010/main" val="206612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5</a:t>
            </a:fld>
            <a:endParaRPr lang="en"/>
          </a:p>
        </p:txBody>
      </p:sp>
      <p:pic>
        <p:nvPicPr>
          <p:cNvPr id="14" name="Picture 13">
            <a:extLst>
              <a:ext uri="{FF2B5EF4-FFF2-40B4-BE49-F238E27FC236}">
                <a16:creationId xmlns:a16="http://schemas.microsoft.com/office/drawing/2014/main" id="{BC31431E-E342-2F4A-A46E-E67A8874150C}"/>
              </a:ext>
            </a:extLst>
          </p:cNvPr>
          <p:cNvPicPr>
            <a:picLocks noChangeAspect="1"/>
          </p:cNvPicPr>
          <p:nvPr/>
        </p:nvPicPr>
        <p:blipFill>
          <a:blip r:embed="rId3"/>
          <a:stretch>
            <a:fillRect/>
          </a:stretch>
        </p:blipFill>
        <p:spPr>
          <a:xfrm rot="19696442">
            <a:off x="-800757" y="474536"/>
            <a:ext cx="3222225" cy="2863336"/>
          </a:xfrm>
          <a:prstGeom prst="rect">
            <a:avLst/>
          </a:prstGeom>
        </p:spPr>
      </p:pic>
      <p:sp>
        <p:nvSpPr>
          <p:cNvPr id="22" name="TextBox 21">
            <a:extLst>
              <a:ext uri="{FF2B5EF4-FFF2-40B4-BE49-F238E27FC236}">
                <a16:creationId xmlns:a16="http://schemas.microsoft.com/office/drawing/2014/main" id="{4DA0C0BF-FA1A-6C4F-AC0B-2A905368E7C2}"/>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9" name="TextBox 8">
            <a:extLst>
              <a:ext uri="{FF2B5EF4-FFF2-40B4-BE49-F238E27FC236}">
                <a16:creationId xmlns:a16="http://schemas.microsoft.com/office/drawing/2014/main" id="{82C46C40-FBA9-494E-B1BE-5D56D0FE90ED}"/>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267276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6</a:t>
            </a:fld>
            <a:endParaRPr lang="en"/>
          </a:p>
        </p:txBody>
      </p:sp>
      <p:pic>
        <p:nvPicPr>
          <p:cNvPr id="17" name="Picture 16">
            <a:extLst>
              <a:ext uri="{FF2B5EF4-FFF2-40B4-BE49-F238E27FC236}">
                <a16:creationId xmlns:a16="http://schemas.microsoft.com/office/drawing/2014/main" id="{AAF286F1-EBA2-C247-ABE8-9CF30480C992}"/>
              </a:ext>
            </a:extLst>
          </p:cNvPr>
          <p:cNvPicPr>
            <a:picLocks noChangeAspect="1"/>
          </p:cNvPicPr>
          <p:nvPr/>
        </p:nvPicPr>
        <p:blipFill>
          <a:blip r:embed="rId3"/>
          <a:stretch>
            <a:fillRect/>
          </a:stretch>
        </p:blipFill>
        <p:spPr>
          <a:xfrm rot="19696442">
            <a:off x="-800757" y="-674729"/>
            <a:ext cx="3222225" cy="2863336"/>
          </a:xfrm>
          <a:prstGeom prst="rect">
            <a:avLst/>
          </a:prstGeom>
        </p:spPr>
      </p:pic>
      <p:sp>
        <p:nvSpPr>
          <p:cNvPr id="11" name="TextBox 10">
            <a:extLst>
              <a:ext uri="{FF2B5EF4-FFF2-40B4-BE49-F238E27FC236}">
                <a16:creationId xmlns:a16="http://schemas.microsoft.com/office/drawing/2014/main" id="{519E914A-AD16-FB40-A918-0409B226AEF6}"/>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12" name="TextBox 11">
            <a:extLst>
              <a:ext uri="{FF2B5EF4-FFF2-40B4-BE49-F238E27FC236}">
                <a16:creationId xmlns:a16="http://schemas.microsoft.com/office/drawing/2014/main" id="{15FC0E8D-9E5C-264D-964C-FCF20FFBC51A}"/>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
        <p:nvSpPr>
          <p:cNvPr id="14" name="TextBox 13">
            <a:extLst>
              <a:ext uri="{FF2B5EF4-FFF2-40B4-BE49-F238E27FC236}">
                <a16:creationId xmlns:a16="http://schemas.microsoft.com/office/drawing/2014/main" id="{F3413BD1-5C02-BB4B-B212-AC785D8645C4}"/>
              </a:ext>
            </a:extLst>
          </p:cNvPr>
          <p:cNvSpPr txBox="1"/>
          <p:nvPr/>
        </p:nvSpPr>
        <p:spPr>
          <a:xfrm>
            <a:off x="931891" y="5219077"/>
            <a:ext cx="7717433" cy="1292662"/>
          </a:xfrm>
          <a:prstGeom prst="rect">
            <a:avLst/>
          </a:prstGeom>
          <a:noFill/>
        </p:spPr>
        <p:txBody>
          <a:bodyPr wrap="square" rtlCol="0">
            <a:spAutoFit/>
          </a:bodyPr>
          <a:lstStyle/>
          <a:p>
            <a:r>
              <a:rPr lang="en-US" sz="2600" b="1" dirty="0">
                <a:latin typeface="Quicksand" panose="02070303000000060000" pitchFamily="18" charset="77"/>
              </a:rPr>
              <a:t>3. </a:t>
            </a:r>
            <a:r>
              <a:rPr lang="en-US" sz="2600" dirty="0">
                <a:latin typeface="Quicksand" panose="02070303000000060000" pitchFamily="18" charset="77"/>
              </a:rPr>
              <a:t>Consider </a:t>
            </a:r>
            <a:r>
              <a:rPr lang="en-US" sz="2600" dirty="0">
                <a:solidFill>
                  <a:srgbClr val="A304B1"/>
                </a:solidFill>
                <a:latin typeface="Quicksand" panose="02070303000000060000" pitchFamily="18" charset="77"/>
              </a:rPr>
              <a:t>the game diary </a:t>
            </a:r>
            <a:r>
              <a:rPr lang="en-US" sz="2600" dirty="0">
                <a:latin typeface="Quicksand" panose="02070303000000060000" pitchFamily="18" charset="77"/>
              </a:rPr>
              <a:t>as an experimental game genre (mapping the Avant-Garde)  </a:t>
            </a:r>
          </a:p>
        </p:txBody>
      </p:sp>
    </p:spTree>
    <p:extLst>
      <p:ext uri="{BB962C8B-B14F-4D97-AF65-F5344CB8AC3E}">
        <p14:creationId xmlns:p14="http://schemas.microsoft.com/office/powerpoint/2010/main" val="486595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7</a:t>
            </a:fld>
            <a:endParaRPr lang="en"/>
          </a:p>
        </p:txBody>
      </p:sp>
      <p:sp>
        <p:nvSpPr>
          <p:cNvPr id="6" name="TextBox 5">
            <a:extLst>
              <a:ext uri="{FF2B5EF4-FFF2-40B4-BE49-F238E27FC236}">
                <a16:creationId xmlns:a16="http://schemas.microsoft.com/office/drawing/2014/main" id="{0F7C08DD-3C01-664C-B237-57CFD15B2B8D}"/>
              </a:ext>
            </a:extLst>
          </p:cNvPr>
          <p:cNvSpPr txBox="1"/>
          <p:nvPr/>
        </p:nvSpPr>
        <p:spPr>
          <a:xfrm>
            <a:off x="1379095" y="3979456"/>
            <a:ext cx="7761156" cy="954107"/>
          </a:xfrm>
          <a:prstGeom prst="rect">
            <a:avLst/>
          </a:prstGeom>
          <a:noFill/>
        </p:spPr>
        <p:txBody>
          <a:bodyPr wrap="square" rtlCol="0">
            <a:spAutoFit/>
          </a:bodyPr>
          <a:lstStyle/>
          <a:p>
            <a:r>
              <a:rPr lang="en-US" sz="2800" b="1" dirty="0">
                <a:latin typeface="Quicksand" panose="02070303000000060000" pitchFamily="18" charset="77"/>
              </a:rPr>
              <a:t>4. </a:t>
            </a:r>
            <a:r>
              <a:rPr lang="en-US" sz="2800" dirty="0">
                <a:latin typeface="Quicksand" panose="02070303000000060000" pitchFamily="18" charset="77"/>
              </a:rPr>
              <a:t>Launch a creative experimental practice using the </a:t>
            </a:r>
            <a:r>
              <a:rPr lang="en-US" sz="2800" dirty="0">
                <a:solidFill>
                  <a:srgbClr val="A304B1"/>
                </a:solidFill>
                <a:latin typeface="Quicksand" panose="02070303000000060000" pitchFamily="18" charset="77"/>
              </a:rPr>
              <a:t>Twine</a:t>
            </a:r>
            <a:r>
              <a:rPr lang="en-US" sz="2800" dirty="0">
                <a:latin typeface="Quicksand" panose="02070303000000060000" pitchFamily="18" charset="77"/>
              </a:rPr>
              <a:t> platform</a:t>
            </a:r>
          </a:p>
        </p:txBody>
      </p:sp>
      <p:pic>
        <p:nvPicPr>
          <p:cNvPr id="15" name="Picture 14">
            <a:extLst>
              <a:ext uri="{FF2B5EF4-FFF2-40B4-BE49-F238E27FC236}">
                <a16:creationId xmlns:a16="http://schemas.microsoft.com/office/drawing/2014/main" id="{EE0086F5-A4EC-8D4F-A195-ACC298273510}"/>
              </a:ext>
            </a:extLst>
          </p:cNvPr>
          <p:cNvPicPr>
            <a:picLocks noChangeAspect="1"/>
          </p:cNvPicPr>
          <p:nvPr/>
        </p:nvPicPr>
        <p:blipFill>
          <a:blip r:embed="rId3"/>
          <a:stretch>
            <a:fillRect/>
          </a:stretch>
        </p:blipFill>
        <p:spPr>
          <a:xfrm rot="19696442">
            <a:off x="-783267" y="-1481692"/>
            <a:ext cx="3222225" cy="2863336"/>
          </a:xfrm>
          <a:prstGeom prst="rect">
            <a:avLst/>
          </a:prstGeom>
        </p:spPr>
      </p:pic>
      <p:sp>
        <p:nvSpPr>
          <p:cNvPr id="24" name="TextBox 23">
            <a:extLst>
              <a:ext uri="{FF2B5EF4-FFF2-40B4-BE49-F238E27FC236}">
                <a16:creationId xmlns:a16="http://schemas.microsoft.com/office/drawing/2014/main" id="{AD3F9E08-1017-1944-9447-D56174E0D498}"/>
              </a:ext>
            </a:extLst>
          </p:cNvPr>
          <p:cNvSpPr txBox="1"/>
          <p:nvPr/>
        </p:nvSpPr>
        <p:spPr>
          <a:xfrm>
            <a:off x="931891" y="5219077"/>
            <a:ext cx="7717433" cy="1292662"/>
          </a:xfrm>
          <a:prstGeom prst="rect">
            <a:avLst/>
          </a:prstGeom>
          <a:noFill/>
        </p:spPr>
        <p:txBody>
          <a:bodyPr wrap="square" rtlCol="0">
            <a:spAutoFit/>
          </a:bodyPr>
          <a:lstStyle/>
          <a:p>
            <a:r>
              <a:rPr lang="en-US" sz="2600" b="1" dirty="0">
                <a:latin typeface="Quicksand" panose="02070303000000060000" pitchFamily="18" charset="77"/>
              </a:rPr>
              <a:t>3. </a:t>
            </a:r>
            <a:r>
              <a:rPr lang="en-US" sz="2600" dirty="0">
                <a:latin typeface="Quicksand" panose="02070303000000060000" pitchFamily="18" charset="77"/>
              </a:rPr>
              <a:t>Consider </a:t>
            </a:r>
            <a:r>
              <a:rPr lang="en-US" sz="2600" dirty="0">
                <a:solidFill>
                  <a:srgbClr val="A304B1"/>
                </a:solidFill>
                <a:latin typeface="Quicksand" panose="02070303000000060000" pitchFamily="18" charset="77"/>
              </a:rPr>
              <a:t>the game diary </a:t>
            </a:r>
            <a:r>
              <a:rPr lang="en-US" sz="2600" dirty="0">
                <a:latin typeface="Quicksand" panose="02070303000000060000" pitchFamily="18" charset="77"/>
              </a:rPr>
              <a:t>as an experimental game genre (mapping the Avant-Garde)  </a:t>
            </a:r>
          </a:p>
        </p:txBody>
      </p:sp>
      <p:sp>
        <p:nvSpPr>
          <p:cNvPr id="10" name="TextBox 9">
            <a:extLst>
              <a:ext uri="{FF2B5EF4-FFF2-40B4-BE49-F238E27FC236}">
                <a16:creationId xmlns:a16="http://schemas.microsoft.com/office/drawing/2014/main" id="{029218E2-0398-344D-BDDC-5CAFE9382CEC}"/>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11" name="TextBox 10">
            <a:extLst>
              <a:ext uri="{FF2B5EF4-FFF2-40B4-BE49-F238E27FC236}">
                <a16:creationId xmlns:a16="http://schemas.microsoft.com/office/drawing/2014/main" id="{86058BB9-D96F-124D-B21D-7CFEE34CC53D}"/>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1994184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1865186"/>
            <a:ext cx="6858000" cy="459900"/>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  </a:t>
            </a:r>
            <a:endParaRPr sz="3400" dirty="0">
              <a:solidFill>
                <a:schemeClr val="tx1"/>
              </a:solidFill>
            </a:endParaRPr>
          </a:p>
        </p:txBody>
      </p:sp>
      <p:sp>
        <p:nvSpPr>
          <p:cNvPr id="137" name="Google Shape;137;p20"/>
          <p:cNvSpPr txBox="1">
            <a:spLocks noGrp="1"/>
          </p:cNvSpPr>
          <p:nvPr>
            <p:ph type="body" idx="1"/>
          </p:nvPr>
        </p:nvSpPr>
        <p:spPr>
          <a:xfrm>
            <a:off x="1165475" y="1673977"/>
            <a:ext cx="6485392" cy="1090345"/>
          </a:xfrm>
          <a:prstGeom prst="rect">
            <a:avLst/>
          </a:prstGeom>
        </p:spPr>
        <p:txBody>
          <a:bodyPr spcFirstLastPara="1" wrap="square" lIns="91425" tIns="91425" rIns="91425" bIns="91425" anchor="t" anchorCtr="0">
            <a:noAutofit/>
          </a:bodyPr>
          <a:lstStyle/>
          <a:p>
            <a:pPr marL="0" indent="0">
              <a:buNone/>
            </a:pPr>
            <a:r>
              <a:rPr lang="en-CA"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8</a:t>
            </a:fld>
            <a:endParaRPr/>
          </a:p>
        </p:txBody>
      </p:sp>
      <p:sp>
        <p:nvSpPr>
          <p:cNvPr id="5" name="Google Shape;136;p20">
            <a:extLst>
              <a:ext uri="{FF2B5EF4-FFF2-40B4-BE49-F238E27FC236}">
                <a16:creationId xmlns:a16="http://schemas.microsoft.com/office/drawing/2014/main" id="{A506C403-E754-7449-8079-6BC715E5BB63}"/>
              </a:ext>
            </a:extLst>
          </p:cNvPr>
          <p:cNvSpPr txBox="1">
            <a:spLocks/>
          </p:cNvSpPr>
          <p:nvPr/>
        </p:nvSpPr>
        <p:spPr>
          <a:xfrm>
            <a:off x="1317875" y="728434"/>
            <a:ext cx="685800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400" dirty="0">
                <a:solidFill>
                  <a:srgbClr val="7030A0"/>
                </a:solidFill>
              </a:rPr>
              <a:t>Brainstorming:</a:t>
            </a:r>
          </a:p>
        </p:txBody>
      </p:sp>
      <p:pic>
        <p:nvPicPr>
          <p:cNvPr id="6" name="Picture 5">
            <a:extLst>
              <a:ext uri="{FF2B5EF4-FFF2-40B4-BE49-F238E27FC236}">
                <a16:creationId xmlns:a16="http://schemas.microsoft.com/office/drawing/2014/main" id="{70AAAF3E-1142-1C46-8093-5E53F30CDF2F}"/>
              </a:ext>
            </a:extLst>
          </p:cNvPr>
          <p:cNvPicPr>
            <a:picLocks noChangeAspect="1"/>
          </p:cNvPicPr>
          <p:nvPr/>
        </p:nvPicPr>
        <p:blipFill>
          <a:blip r:embed="rId3"/>
          <a:stretch>
            <a:fillRect/>
          </a:stretch>
        </p:blipFill>
        <p:spPr>
          <a:xfrm>
            <a:off x="2593493" y="2613124"/>
            <a:ext cx="4586639" cy="3063875"/>
          </a:xfrm>
          <a:prstGeom prst="rect">
            <a:avLst/>
          </a:prstGeom>
        </p:spPr>
      </p:pic>
      <p:sp>
        <p:nvSpPr>
          <p:cNvPr id="7" name="TextBox 6">
            <a:extLst>
              <a:ext uri="{FF2B5EF4-FFF2-40B4-BE49-F238E27FC236}">
                <a16:creationId xmlns:a16="http://schemas.microsoft.com/office/drawing/2014/main" id="{99E1EB31-7C8B-D741-8ED1-195634CCD168}"/>
              </a:ext>
            </a:extLst>
          </p:cNvPr>
          <p:cNvSpPr txBox="1"/>
          <p:nvPr/>
        </p:nvSpPr>
        <p:spPr>
          <a:xfrm>
            <a:off x="1771647" y="6116235"/>
            <a:ext cx="5594065" cy="430887"/>
          </a:xfrm>
          <a:prstGeom prst="rect">
            <a:avLst/>
          </a:prstGeom>
          <a:noFill/>
        </p:spPr>
        <p:txBody>
          <a:bodyPr wrap="square" rtlCol="0">
            <a:spAutoFit/>
          </a:bodyPr>
          <a:lstStyle/>
          <a:p>
            <a:r>
              <a:rPr lang="en-US" sz="2200" i="1" dirty="0">
                <a:latin typeface="Quicksand" panose="02070303000000060000" pitchFamily="18" charset="77"/>
              </a:rPr>
              <a:t>Un </a:t>
            </a:r>
            <a:r>
              <a:rPr lang="en-US" sz="2200" i="1" dirty="0" err="1">
                <a:latin typeface="Quicksand" panose="02070303000000060000" pitchFamily="18" charset="77"/>
              </a:rPr>
              <a:t>Chien</a:t>
            </a:r>
            <a:r>
              <a:rPr lang="en-US" sz="2200" i="1" dirty="0">
                <a:latin typeface="Quicksand" panose="02070303000000060000" pitchFamily="18" charset="77"/>
              </a:rPr>
              <a:t> </a:t>
            </a:r>
            <a:r>
              <a:rPr lang="en-US" sz="2200" i="1" dirty="0" err="1">
                <a:latin typeface="Quicksand" panose="02070303000000060000" pitchFamily="18" charset="77"/>
              </a:rPr>
              <a:t>Andalou</a:t>
            </a:r>
            <a:r>
              <a:rPr lang="en-US" sz="2200" dirty="0">
                <a:latin typeface="Quicksand" panose="02070303000000060000" pitchFamily="18" charset="77"/>
              </a:rPr>
              <a:t> (Luis Buñuel‎, 1929)</a:t>
            </a:r>
          </a:p>
        </p:txBody>
      </p:sp>
    </p:spTree>
    <p:extLst>
      <p:ext uri="{BB962C8B-B14F-4D97-AF65-F5344CB8AC3E}">
        <p14:creationId xmlns:p14="http://schemas.microsoft.com/office/powerpoint/2010/main" val="1237390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561045"/>
            <a:ext cx="6858000" cy="1008002"/>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a:t>
            </a:r>
            <a:br>
              <a:rPr lang="en" sz="3400" dirty="0">
                <a:solidFill>
                  <a:schemeClr val="tx1"/>
                </a:solidFill>
              </a:rPr>
            </a:br>
            <a:endParaRPr sz="2800" dirty="0">
              <a:solidFill>
                <a:schemeClr val="tx1"/>
              </a:solidFill>
            </a:endParaRPr>
          </a:p>
        </p:txBody>
      </p:sp>
      <p:sp>
        <p:nvSpPr>
          <p:cNvPr id="137" name="Google Shape;137;p20"/>
          <p:cNvSpPr txBox="1">
            <a:spLocks noGrp="1"/>
          </p:cNvSpPr>
          <p:nvPr>
            <p:ph type="body" idx="1"/>
          </p:nvPr>
        </p:nvSpPr>
        <p:spPr>
          <a:xfrm>
            <a:off x="1165474" y="1673977"/>
            <a:ext cx="7588781" cy="1090345"/>
          </a:xfrm>
          <a:prstGeom prst="rect">
            <a:avLst/>
          </a:prstGeom>
        </p:spPr>
        <p:txBody>
          <a:bodyPr spcFirstLastPara="1" wrap="square" lIns="91425" tIns="91425" rIns="91425" bIns="91425" anchor="t" anchorCtr="0">
            <a:noAutofit/>
          </a:bodyPr>
          <a:lstStyle/>
          <a:p>
            <a:pPr>
              <a:buClr>
                <a:srgbClr val="2E3036"/>
              </a:buClr>
            </a:pPr>
            <a:r>
              <a:rPr lang="en" sz="2800" dirty="0">
                <a:solidFill>
                  <a:srgbClr val="7030A0"/>
                </a:solidFill>
              </a:rPr>
              <a:t>French for vanguard</a:t>
            </a:r>
          </a:p>
          <a:p>
            <a:pPr>
              <a:buClr>
                <a:srgbClr val="2E3036"/>
              </a:buClr>
            </a:pPr>
            <a:endParaRPr lang="en-CA" sz="2800" dirty="0">
              <a:solidFill>
                <a:srgbClr val="7030A0"/>
              </a:solidFill>
            </a:endParaRPr>
          </a:p>
          <a:p>
            <a:pPr>
              <a:buClr>
                <a:srgbClr val="2E3036"/>
              </a:buClr>
            </a:pPr>
            <a:r>
              <a:rPr lang="en-CA" sz="2800" dirty="0">
                <a:solidFill>
                  <a:srgbClr val="002060"/>
                </a:solidFill>
              </a:rPr>
              <a:t>Defines the progressive artistic movements of the 20th century (i.e., Modernism, Expressionism, Cubism, </a:t>
            </a:r>
            <a:r>
              <a:rPr lang="en-CA" sz="2800" dirty="0" err="1">
                <a:solidFill>
                  <a:srgbClr val="002060"/>
                </a:solidFill>
              </a:rPr>
              <a:t>Dada</a:t>
            </a:r>
            <a:r>
              <a:rPr lang="en-CA" sz="2800" dirty="0">
                <a:solidFill>
                  <a:srgbClr val="002060"/>
                </a:solidFill>
              </a:rPr>
              <a:t>, Surrealism, Fluxus, Situationism, etc.)</a:t>
            </a:r>
          </a:p>
          <a:p>
            <a:pPr marL="101600" indent="0">
              <a:buClr>
                <a:srgbClr val="2E3036"/>
              </a:buClr>
              <a:buNone/>
            </a:pPr>
            <a:endParaRPr lang="en-CA" sz="2800" dirty="0">
              <a:solidFill>
                <a:srgbClr val="002060"/>
              </a:solidFill>
            </a:endParaRPr>
          </a:p>
          <a:p>
            <a:pPr marL="342900" indent="-342900">
              <a:buClr>
                <a:srgbClr val="002060"/>
              </a:buClr>
              <a:buFont typeface="Quicksand" panose="02070303000000060000" pitchFamily="18" charset="77"/>
              <a:buChar char="◦"/>
            </a:pPr>
            <a:endParaRPr lang="en-CA" sz="2800" dirty="0">
              <a:solidFill>
                <a:srgbClr val="002060"/>
              </a:solidFill>
            </a:endParaRP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9</a:t>
            </a:fld>
            <a:endParaRPr/>
          </a:p>
        </p:txBody>
      </p:sp>
    </p:spTree>
    <p:extLst>
      <p:ext uri="{BB962C8B-B14F-4D97-AF65-F5344CB8AC3E}">
        <p14:creationId xmlns:p14="http://schemas.microsoft.com/office/powerpoint/2010/main" val="3633101226"/>
      </p:ext>
    </p:extLst>
  </p:cSld>
  <p:clrMapOvr>
    <a:masterClrMapping/>
  </p:clrMapOvr>
</p:sld>
</file>

<file path=ppt/theme/theme1.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17659</TotalTime>
  <Words>1927</Words>
  <Application>Microsoft Macintosh PowerPoint</Application>
  <PresentationFormat>On-screen Show (4:3)</PresentationFormat>
  <Paragraphs>265</Paragraphs>
  <Slides>46</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American Typewriter</vt:lpstr>
      <vt:lpstr>Arial</vt:lpstr>
      <vt:lpstr>Andale Mono</vt:lpstr>
      <vt:lpstr>Quicksand Regular</vt:lpstr>
      <vt:lpstr>Quicksand</vt:lpstr>
      <vt:lpstr>Futura Medium</vt:lpstr>
      <vt:lpstr>Eleanor template</vt:lpstr>
      <vt:lpstr>Interactive Narrative and Avant-Garde Game Design </vt:lpstr>
      <vt:lpstr>Required Readings: </vt:lpstr>
      <vt:lpstr>  Class Objectives  </vt:lpstr>
      <vt:lpstr>  Class Objectives  </vt:lpstr>
      <vt:lpstr>  Class Objectives  </vt:lpstr>
      <vt:lpstr>  Class Objectives  </vt:lpstr>
      <vt:lpstr>  Class Objectives  </vt:lpstr>
      <vt:lpstr>What is the Avant-Garde?  </vt:lpstr>
      <vt:lpstr>What is the Avant-Garde? </vt:lpstr>
      <vt:lpstr>What is the Avant-Garde?  </vt:lpstr>
      <vt:lpstr>Formal strategies of the Avant-Garde  </vt:lpstr>
      <vt:lpstr>PowerPoint Presentation</vt:lpstr>
      <vt:lpstr>Formal strategies of the Avant-Garde  </vt:lpstr>
      <vt:lpstr>Formal strategies of the Avant-Garde  </vt:lpstr>
      <vt:lpstr>Formal strategies of the Avant-Garde  </vt:lpstr>
      <vt:lpstr>Political strategies of the Avant-Garde </vt:lpstr>
      <vt:lpstr>Political strategies of the Avant-Garde </vt:lpstr>
      <vt:lpstr>How do Avant-Garde’s strategies map to games?</vt:lpstr>
      <vt:lpstr>AAA games: combat-centric (FPS), reward-focused, win/lose, trope characters and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“Self-Regarding Art” (Whitlock and Poletti, 2008)</vt:lpstr>
      <vt:lpstr>The diary of Anne Frank (published 1952) </vt:lpstr>
      <vt:lpstr>The diary of Leonardo da Vinci (1452 - 1519)</vt:lpstr>
      <vt:lpstr>The diary of Frida Kahlo (1907-1954) </vt:lpstr>
      <vt:lpstr>PowerPoint Presentation</vt:lpstr>
      <vt:lpstr>The personal scrapbook of Hannah de Rothschild Scharps, Smith College class of 1906, Smith College Archives, Sophia Smith Collection (Wikimedia Commons). </vt:lpstr>
      <vt:lpstr>Food Diary (a.k.a. The Quantified Self)    </vt:lpstr>
      <vt:lpstr>Design Diary: documenting the design process </vt:lpstr>
      <vt:lpstr>PowerPoint Presentation</vt:lpstr>
      <vt:lpstr>PowerPoint Presentation</vt:lpstr>
      <vt:lpstr>3 Design Stages: </vt:lpstr>
      <vt:lpstr>PowerPoint Presentation</vt:lpstr>
      <vt:lpstr>Stage 2: Mapping Narrative Structure </vt:lpstr>
      <vt:lpstr>Stage 2: Mapping Narrative Structure </vt:lpstr>
      <vt:lpstr>Stage 2: Mapping Narrative Structure </vt:lpstr>
      <vt:lpstr>Stage 2: Mapping Narrative Structure </vt:lpstr>
      <vt:lpstr>Stage 2: Mapping Narrative Structure </vt:lpstr>
      <vt:lpstr>Stage 2: Mapping Narrative Structure </vt:lpstr>
      <vt:lpstr>Getting Started</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CONCEPTUALIZATION METHODS IN DESIGN PRAXIS</dc:title>
  <cp:lastModifiedBy>Microsoft Office User</cp:lastModifiedBy>
  <cp:revision>755</cp:revision>
  <cp:lastPrinted>2019-06-09T15:37:13Z</cp:lastPrinted>
  <dcterms:modified xsi:type="dcterms:W3CDTF">2019-06-12T16:44:00Z</dcterms:modified>
</cp:coreProperties>
</file>